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drawings/drawing8.xml" ContentType="application/vnd.openxmlformats-officedocument.drawingml.chartshapes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66" r:id="rId3"/>
    <p:sldId id="288" r:id="rId4"/>
    <p:sldId id="258" r:id="rId5"/>
    <p:sldId id="280" r:id="rId6"/>
    <p:sldId id="261" r:id="rId7"/>
    <p:sldId id="283" r:id="rId8"/>
    <p:sldId id="285" r:id="rId9"/>
    <p:sldId id="272" r:id="rId10"/>
    <p:sldId id="284" r:id="rId11"/>
    <p:sldId id="277" r:id="rId12"/>
    <p:sldId id="286" r:id="rId13"/>
    <p:sldId id="287" r:id="rId14"/>
    <p:sldId id="263" r:id="rId15"/>
    <p:sldId id="264" r:id="rId16"/>
    <p:sldId id="267" r:id="rId17"/>
    <p:sldId id="265" r:id="rId18"/>
    <p:sldId id="262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8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medie%20regionali%20e%20provinciali%20con%20san%20gervasio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medie%20regionali%20e%20provinciali%20con%20san%20gervasio.xls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TABELLA%20MODIFICATA%20di%20PIANURA%20SOSTENIBILE%20(salvato%20il%2019-11-12).xlsx" TargetMode="External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pd2\Desktop\FONDAZIONE%20COGEME%20giu12\pianura\per%20future%20relazioni\P%20grafici%20futura%20relazione%2014nov12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urbanizzato VS Sup. agricola </a:t>
            </a:r>
            <a:r>
              <a:rPr lang="en-US" sz="1200">
                <a:solidFill>
                  <a:sysClr val="windowText" lastClr="000000"/>
                </a:solidFill>
              </a:rPr>
              <a:t>(2009)</a:t>
            </a:r>
          </a:p>
        </c:rich>
      </c:tx>
      <c:layout>
        <c:manualLayout>
          <c:xMode val="edge"/>
          <c:yMode val="edge"/>
          <c:x val="0.21348445080728631"/>
          <c:y val="4.7938515664265366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'urbanizzato (kmq)'!$R$5</c:f>
              <c:strCache>
                <c:ptCount val="1"/>
                <c:pt idx="0">
                  <c:v>2009</c:v>
                </c:pt>
              </c:strCache>
            </c:strRef>
          </c:tx>
          <c:spPr>
            <a:ln w="28575">
              <a:noFill/>
            </a:ln>
          </c:spPr>
          <c:x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0.8506936676000022</c:v>
                </c:pt>
                <c:pt idx="2">
                  <c:v>0.75313507550000136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0.89488062579999961</c:v>
                </c:pt>
                <c:pt idx="7">
                  <c:v>0.61956051029999992</c:v>
                </c:pt>
                <c:pt idx="8">
                  <c:v>3.0186751939999943</c:v>
                </c:pt>
                <c:pt idx="9">
                  <c:v>1.1526086519999998</c:v>
                </c:pt>
                <c:pt idx="10">
                  <c:v>0.36505338220000055</c:v>
                </c:pt>
                <c:pt idx="11">
                  <c:v>0.87292446730000184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5.4037687845000208</c:v>
                </c:pt>
                <c:pt idx="15">
                  <c:v>1.8347765539000001</c:v>
                </c:pt>
                <c:pt idx="16">
                  <c:v>2.5341102480000059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0.41882284840000056</c:v>
                </c:pt>
              </c:numCache>
            </c:numRef>
          </c:xVal>
          <c:yVal>
            <c:numRef>
              <c:f>'sup agricola dusaf'!$G$3:$G$25</c:f>
              <c:numCache>
                <c:formatCode>0.00</c:formatCode>
                <c:ptCount val="23"/>
                <c:pt idx="0">
                  <c:v>8.6602360244000067</c:v>
                </c:pt>
                <c:pt idx="1">
                  <c:v>9.9486146519999998</c:v>
                </c:pt>
                <c:pt idx="2">
                  <c:v>3.3345289940999967</c:v>
                </c:pt>
                <c:pt idx="4">
                  <c:v>10.564049337700022</c:v>
                </c:pt>
                <c:pt idx="5">
                  <c:v>4.1042489957999999</c:v>
                </c:pt>
                <c:pt idx="6">
                  <c:v>13.833762975600004</c:v>
                </c:pt>
                <c:pt idx="7">
                  <c:v>11.027505784900001</c:v>
                </c:pt>
                <c:pt idx="8">
                  <c:v>5.9951687407999996</c:v>
                </c:pt>
                <c:pt idx="9">
                  <c:v>10.2805913072</c:v>
                </c:pt>
                <c:pt idx="10">
                  <c:v>2.9660813746999999</c:v>
                </c:pt>
                <c:pt idx="11">
                  <c:v>3.9517174439999998</c:v>
                </c:pt>
                <c:pt idx="12">
                  <c:v>10.077838096000002</c:v>
                </c:pt>
                <c:pt idx="13">
                  <c:v>39.7596053372</c:v>
                </c:pt>
                <c:pt idx="14">
                  <c:v>14.641099943999999</c:v>
                </c:pt>
                <c:pt idx="15">
                  <c:v>17.438863636300002</c:v>
                </c:pt>
                <c:pt idx="16">
                  <c:v>4.8025211069999898</c:v>
                </c:pt>
                <c:pt idx="17">
                  <c:v>7.3256577109000007</c:v>
                </c:pt>
                <c:pt idx="18">
                  <c:v>8.0115122904000007</c:v>
                </c:pt>
                <c:pt idx="19">
                  <c:v>10.316045346000006</c:v>
                </c:pt>
                <c:pt idx="20">
                  <c:v>12.060587515300037</c:v>
                </c:pt>
                <c:pt idx="21">
                  <c:v>8.7248466919999998</c:v>
                </c:pt>
                <c:pt idx="22">
                  <c:v>13.956878233200019</c:v>
                </c:pt>
              </c:numCache>
            </c:numRef>
          </c:yVal>
        </c:ser>
        <c:axId val="105313408"/>
        <c:axId val="105315328"/>
      </c:scatterChart>
      <c:valAx>
        <c:axId val="105313408"/>
        <c:scaling>
          <c:orientation val="minMax"/>
          <c:max val="4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urbanizzato</a:t>
                </a:r>
                <a:r>
                  <a:rPr lang="it-IT" baseline="0"/>
                  <a:t> (kmq)</a:t>
                </a:r>
                <a:endParaRPr lang="it-IT"/>
              </a:p>
            </c:rich>
          </c:tx>
        </c:title>
        <c:numFmt formatCode="#,##0.00" sourceLinked="1"/>
        <c:majorTickMark val="none"/>
        <c:tickLblPos val="low"/>
        <c:spPr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5315328"/>
        <c:crossesAt val="10.54"/>
        <c:crossBetween val="midCat"/>
      </c:valAx>
      <c:valAx>
        <c:axId val="105315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Sup. agricola </a:t>
                </a:r>
                <a:r>
                  <a:rPr lang="it-IT" baseline="0"/>
                  <a:t>(kmq)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3.0303030303030335E-2"/>
              <c:y val="0.24572038867481991"/>
            </c:manualLayout>
          </c:layout>
        </c:title>
        <c:numFmt formatCode="0.00" sourceLinked="1"/>
        <c:majorTickMark val="none"/>
        <c:tickLblPos val="low"/>
        <c:spPr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5313408"/>
        <c:crossesAt val="1.6600000000000001"/>
        <c:crossBetween val="midCat"/>
      </c:valAx>
    </c:plotArea>
    <c:plotVisOnly val="1"/>
  </c:chart>
  <c:spPr>
    <a:ln>
      <a:noFill/>
    </a:ln>
  </c:sp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200"/>
              <a:t>Confronto</a:t>
            </a:r>
            <a:r>
              <a:rPr lang="it-IT" sz="1200" baseline="0"/>
              <a:t> tra superfici dell'urbanizzato e del centro abitato (a</a:t>
            </a:r>
            <a:r>
              <a:rPr lang="it-IT" sz="1200"/>
              <a:t>nno 2009)</a:t>
            </a:r>
          </a:p>
        </c:rich>
      </c:tx>
      <c:layout>
        <c:manualLayout>
          <c:xMode val="edge"/>
          <c:yMode val="edge"/>
          <c:x val="0.14863048966013082"/>
          <c:y val="1.7492711370262391E-2"/>
        </c:manualLayout>
      </c:layout>
    </c:title>
    <c:plotArea>
      <c:layout>
        <c:manualLayout>
          <c:layoutTarget val="inner"/>
          <c:xMode val="edge"/>
          <c:yMode val="edge"/>
          <c:x val="0.10900635028277003"/>
          <c:y val="0.18157951262656719"/>
          <c:w val="0.84754365034514456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0.85069366760000342</c:v>
                </c:pt>
                <c:pt idx="2">
                  <c:v>0.75313507550000225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3.0186751939999916</c:v>
                </c:pt>
                <c:pt idx="9">
                  <c:v>1.1526086519999998</c:v>
                </c:pt>
                <c:pt idx="10">
                  <c:v>0.36505338220000089</c:v>
                </c:pt>
                <c:pt idx="11">
                  <c:v>0.87292446730000284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5.4037687845000368</c:v>
                </c:pt>
                <c:pt idx="15">
                  <c:v>1.8347765539000001</c:v>
                </c:pt>
                <c:pt idx="16">
                  <c:v>2.5341102480000095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0.41882284840000089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118291456"/>
        <c:axId val="119300864"/>
      </c:barChart>
      <c:catAx>
        <c:axId val="118291456"/>
        <c:scaling>
          <c:orientation val="minMax"/>
        </c:scaling>
        <c:axPos val="b"/>
        <c:tickLblPos val="nextTo"/>
        <c:crossAx val="119300864"/>
        <c:crosses val="autoZero"/>
        <c:auto val="1"/>
        <c:lblAlgn val="ctr"/>
        <c:lblOffset val="100"/>
      </c:catAx>
      <c:valAx>
        <c:axId val="119300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11829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28"/>
          <c:y val="6.6411206257861191E-2"/>
          <c:w val="0.63646388150525757"/>
          <c:h val="6.4593577881539785E-2"/>
        </c:manualLayout>
      </c:layout>
    </c:legend>
    <c:plotVisOnly val="1"/>
  </c:chart>
  <c:spPr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82"/>
          <c:y val="1.7492711370262391E-2"/>
        </c:manualLayout>
      </c:layout>
    </c:title>
    <c:plotArea>
      <c:layout>
        <c:manualLayout>
          <c:layoutTarget val="inner"/>
          <c:xMode val="edge"/>
          <c:yMode val="edge"/>
          <c:x val="0.10900635028277003"/>
          <c:y val="0.18157951262656719"/>
          <c:w val="0.84754365034514456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0.85069366760000364</c:v>
                </c:pt>
                <c:pt idx="2">
                  <c:v>0.75313507550000236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3.0186751939999907</c:v>
                </c:pt>
                <c:pt idx="9">
                  <c:v>1.1526086519999998</c:v>
                </c:pt>
                <c:pt idx="10">
                  <c:v>0.36505338220000094</c:v>
                </c:pt>
                <c:pt idx="11">
                  <c:v>0.87292446730000295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5.4037687845000395</c:v>
                </c:pt>
                <c:pt idx="15">
                  <c:v>1.8347765539000001</c:v>
                </c:pt>
                <c:pt idx="16">
                  <c:v>2.5341102480000099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0.41882284840000095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0.63000000000000211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71141248"/>
        <c:axId val="71142784"/>
      </c:barChart>
      <c:catAx>
        <c:axId val="71141248"/>
        <c:scaling>
          <c:orientation val="minMax"/>
        </c:scaling>
        <c:axPos val="b"/>
        <c:tickLblPos val="nextTo"/>
        <c:crossAx val="71142784"/>
        <c:crosses val="autoZero"/>
        <c:auto val="1"/>
        <c:lblAlgn val="ctr"/>
        <c:lblOffset val="100"/>
      </c:catAx>
      <c:valAx>
        <c:axId val="71142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711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28"/>
          <c:y val="6.6411206257861191E-2"/>
          <c:w val="0.63646388150525757"/>
          <c:h val="6.4593577881539785E-2"/>
        </c:manualLayout>
      </c:layout>
    </c:legend>
    <c:plotVisOnly val="1"/>
  </c:chart>
  <c:spPr>
    <a:ln>
      <a:noFill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/>
              <a:t>reddito procapite VS urbanizzazione </a:t>
            </a:r>
            <a:r>
              <a:rPr lang="en-US" sz="1100">
                <a:solidFill>
                  <a:srgbClr val="FF0000"/>
                </a:solidFill>
              </a:rPr>
              <a:t>residenziale</a:t>
            </a:r>
            <a:r>
              <a:rPr lang="en-US" sz="1100" baseline="0"/>
              <a:t>  (</a:t>
            </a:r>
            <a:r>
              <a:rPr lang="en-US" sz="1100"/>
              <a:t>2007)</a:t>
            </a:r>
          </a:p>
        </c:rich>
      </c:tx>
      <c:layout>
        <c:manualLayout>
          <c:xMode val="edge"/>
          <c:yMode val="edge"/>
          <c:x val="0.15897035092835621"/>
          <c:y val="4.9792531120332439E-2"/>
        </c:manualLayout>
      </c:layout>
    </c:title>
    <c:plotArea>
      <c:layout>
        <c:manualLayout>
          <c:layoutTarget val="inner"/>
          <c:xMode val="edge"/>
          <c:yMode val="edge"/>
          <c:x val="0.20017834807686091"/>
          <c:y val="0.22562899554568128"/>
          <c:w val="0.70207861054405496"/>
          <c:h val="0.50872632622167069"/>
        </c:manualLayout>
      </c:layout>
      <c:scatterChart>
        <c:scatterStyle val="lineMarker"/>
        <c:ser>
          <c:idx val="0"/>
          <c:order val="0"/>
          <c:tx>
            <c:strRef>
              <c:f>reddito!$E$3</c:f>
              <c:strCache>
                <c:ptCount val="1"/>
                <c:pt idx="0">
                  <c:v>2007</c:v>
                </c:pt>
              </c:strCache>
            </c:strRef>
          </c:tx>
          <c:spPr>
            <a:ln w="28575">
              <a:noFill/>
            </a:ln>
          </c:spPr>
          <c:xVal>
            <c:numRef>
              <c:f>reddito!$E$4:$E$26</c:f>
              <c:numCache>
                <c:formatCode>#,##0</c:formatCode>
                <c:ptCount val="23"/>
                <c:pt idx="0">
                  <c:v>11876.87098009187</c:v>
                </c:pt>
                <c:pt idx="1">
                  <c:v>9210.7005862646511</c:v>
                </c:pt>
                <c:pt idx="2">
                  <c:v>11121.151983298518</c:v>
                </c:pt>
                <c:pt idx="3">
                  <c:v>10909.347800813795</c:v>
                </c:pt>
                <c:pt idx="4">
                  <c:v>12490.885036071664</c:v>
                </c:pt>
                <c:pt idx="5">
                  <c:v>13054.307117224864</c:v>
                </c:pt>
                <c:pt idx="6">
                  <c:v>8665.9965217391291</c:v>
                </c:pt>
                <c:pt idx="7">
                  <c:v>11655.021189894051</c:v>
                </c:pt>
                <c:pt idx="8">
                  <c:v>12838.934933973573</c:v>
                </c:pt>
                <c:pt idx="9">
                  <c:v>11160.294505494508</c:v>
                </c:pt>
                <c:pt idx="10">
                  <c:v>11004.776190476185</c:v>
                </c:pt>
                <c:pt idx="11">
                  <c:v>11424.450272479564</c:v>
                </c:pt>
                <c:pt idx="12">
                  <c:v>11768.997754971135</c:v>
                </c:pt>
                <c:pt idx="13">
                  <c:v>12225.880427577064</c:v>
                </c:pt>
                <c:pt idx="14">
                  <c:v>12567.306443939315</c:v>
                </c:pt>
                <c:pt idx="15">
                  <c:v>11083.010494514232</c:v>
                </c:pt>
                <c:pt idx="16">
                  <c:v>12623.024132899316</c:v>
                </c:pt>
                <c:pt idx="17">
                  <c:v>9724.5136744186038</c:v>
                </c:pt>
                <c:pt idx="18">
                  <c:v>10574.77</c:v>
                </c:pt>
                <c:pt idx="19">
                  <c:v>11853.941402337245</c:v>
                </c:pt>
                <c:pt idx="20">
                  <c:v>11357.491032630165</c:v>
                </c:pt>
                <c:pt idx="21">
                  <c:v>10104.693839617627</c:v>
                </c:pt>
                <c:pt idx="22">
                  <c:v>9801.9701937406571</c:v>
                </c:pt>
              </c:numCache>
            </c:numRef>
          </c:xVal>
          <c:yVal>
            <c:numRef>
              <c:f>'urbanizzato (kmq)'!$E$6:$E$28</c:f>
              <c:numCache>
                <c:formatCode>#,##0.00</c:formatCode>
                <c:ptCount val="23"/>
                <c:pt idx="0">
                  <c:v>0.53610160700000065</c:v>
                </c:pt>
                <c:pt idx="1">
                  <c:v>0.64562901900000202</c:v>
                </c:pt>
                <c:pt idx="2">
                  <c:v>0.47743940060000001</c:v>
                </c:pt>
                <c:pt idx="3">
                  <c:v>0.85487786260000165</c:v>
                </c:pt>
                <c:pt idx="4">
                  <c:v>0.92121955119999999</c:v>
                </c:pt>
                <c:pt idx="5">
                  <c:v>1.4769570122</c:v>
                </c:pt>
                <c:pt idx="6">
                  <c:v>0.71141233119999958</c:v>
                </c:pt>
                <c:pt idx="7">
                  <c:v>0.38969046820000075</c:v>
                </c:pt>
                <c:pt idx="8">
                  <c:v>1.3329906737999981</c:v>
                </c:pt>
                <c:pt idx="9">
                  <c:v>0.66009867400000177</c:v>
                </c:pt>
                <c:pt idx="10">
                  <c:v>0.21327988600000025</c:v>
                </c:pt>
                <c:pt idx="11">
                  <c:v>0.31514336420000044</c:v>
                </c:pt>
                <c:pt idx="12">
                  <c:v>0.69860074549999995</c:v>
                </c:pt>
                <c:pt idx="13">
                  <c:v>2.4629896542999998</c:v>
                </c:pt>
                <c:pt idx="14">
                  <c:v>3.7713529800999988</c:v>
                </c:pt>
                <c:pt idx="15">
                  <c:v>1.2172726443000002</c:v>
                </c:pt>
                <c:pt idx="16">
                  <c:v>1.1974223128999983</c:v>
                </c:pt>
                <c:pt idx="17">
                  <c:v>0.88387669120000001</c:v>
                </c:pt>
                <c:pt idx="18">
                  <c:v>0.65160554750000177</c:v>
                </c:pt>
                <c:pt idx="19">
                  <c:v>0.97505819779999992</c:v>
                </c:pt>
                <c:pt idx="20">
                  <c:v>2.0178617664000011</c:v>
                </c:pt>
                <c:pt idx="21">
                  <c:v>0.64157974899999992</c:v>
                </c:pt>
                <c:pt idx="22">
                  <c:v>0.36639188860000038</c:v>
                </c:pt>
              </c:numCache>
            </c:numRef>
          </c:yVal>
        </c:ser>
        <c:axId val="80270464"/>
        <c:axId val="80272384"/>
      </c:scatterChart>
      <c:valAx>
        <c:axId val="80270464"/>
        <c:scaling>
          <c:orientation val="minMax"/>
          <c:max val="14000"/>
          <c:min val="5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reddito procapite (€/ab*anno)</a:t>
                </a:r>
              </a:p>
            </c:rich>
          </c:tx>
        </c:title>
        <c:numFmt formatCode="#,##0" sourceLinked="1"/>
        <c:majorTickMark val="none"/>
        <c:tickLblPos val="low"/>
        <c:spPr>
          <a:ln w="22225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80272384"/>
        <c:crossesAt val="1.02"/>
        <c:crossBetween val="midCat"/>
        <c:majorUnit val="2000"/>
      </c:valAx>
      <c:valAx>
        <c:axId val="80272384"/>
        <c:scaling>
          <c:orientation val="minMax"/>
          <c:max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urbanizzazione</a:t>
                </a:r>
                <a:r>
                  <a:rPr lang="it-IT" baseline="0"/>
                  <a:t> residenziale (kmq)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4.8209351820901434E-4"/>
              <c:y val="0.12814939116217131"/>
            </c:manualLayout>
          </c:layout>
        </c:title>
        <c:numFmt formatCode="#,##0.00" sourceLinked="1"/>
        <c:majorTickMark val="none"/>
        <c:tickLblPos val="low"/>
        <c:spPr>
          <a:ln w="22225">
            <a:solidFill>
              <a:srgbClr val="1F497D">
                <a:lumMod val="60000"/>
                <a:lumOff val="40000"/>
              </a:srgbClr>
            </a:solidFill>
            <a:prstDash val="dash"/>
          </a:ln>
        </c:spPr>
        <c:crossAx val="80270464"/>
        <c:crossesAt val="11440"/>
        <c:crossBetween val="midCat"/>
        <c:majorUnit val="1"/>
      </c:valAx>
    </c:plotArea>
    <c:plotVisOnly val="1"/>
  </c:chart>
  <c:spPr>
    <a:noFill/>
    <a:ln>
      <a:noFill/>
    </a:ln>
  </c:sp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/>
              <a:t>reddito procapite VS urbanizzazione</a:t>
            </a:r>
            <a:r>
              <a:rPr lang="en-US" sz="1100" baseline="0"/>
              <a:t> </a:t>
            </a:r>
            <a:r>
              <a:rPr lang="en-US" sz="1100" baseline="0">
                <a:solidFill>
                  <a:srgbClr val="FF0000"/>
                </a:solidFill>
              </a:rPr>
              <a:t>industriale, artigianale, commerciale </a:t>
            </a:r>
            <a:r>
              <a:rPr lang="en-US" sz="1100" baseline="0"/>
              <a:t>(</a:t>
            </a:r>
            <a:r>
              <a:rPr lang="en-US" sz="1100"/>
              <a:t>2007)</a:t>
            </a:r>
          </a:p>
        </c:rich>
      </c:tx>
      <c:layout>
        <c:manualLayout>
          <c:xMode val="edge"/>
          <c:yMode val="edge"/>
          <c:x val="0.12002943340691716"/>
          <c:y val="4.38957475994513E-2"/>
        </c:manualLayout>
      </c:layout>
    </c:title>
    <c:plotArea>
      <c:layout>
        <c:manualLayout>
          <c:layoutTarget val="inner"/>
          <c:xMode val="edge"/>
          <c:yMode val="edge"/>
          <c:x val="0.20482919019583098"/>
          <c:y val="0.23045018106913903"/>
          <c:w val="0.72954932880965051"/>
          <c:h val="0.50931525964317981"/>
        </c:manualLayout>
      </c:layout>
      <c:scatterChart>
        <c:scatterStyle val="lineMarker"/>
        <c:ser>
          <c:idx val="0"/>
          <c:order val="0"/>
          <c:tx>
            <c:strRef>
              <c:f>reddito!$E$3</c:f>
              <c:strCache>
                <c:ptCount val="1"/>
                <c:pt idx="0">
                  <c:v>2007</c:v>
                </c:pt>
              </c:strCache>
            </c:strRef>
          </c:tx>
          <c:spPr>
            <a:ln w="28575">
              <a:noFill/>
            </a:ln>
          </c:spPr>
          <c:xVal>
            <c:numRef>
              <c:f>reddito!$E$4:$E$26</c:f>
              <c:numCache>
                <c:formatCode>#,##0</c:formatCode>
                <c:ptCount val="23"/>
                <c:pt idx="0">
                  <c:v>11876.87098009187</c:v>
                </c:pt>
                <c:pt idx="1">
                  <c:v>9210.7005862646511</c:v>
                </c:pt>
                <c:pt idx="2">
                  <c:v>11121.151983298518</c:v>
                </c:pt>
                <c:pt idx="3">
                  <c:v>10909.347800813795</c:v>
                </c:pt>
                <c:pt idx="4">
                  <c:v>12490.885036071664</c:v>
                </c:pt>
                <c:pt idx="5">
                  <c:v>13054.307117224864</c:v>
                </c:pt>
                <c:pt idx="6">
                  <c:v>8665.9965217391291</c:v>
                </c:pt>
                <c:pt idx="7">
                  <c:v>11655.021189894051</c:v>
                </c:pt>
                <c:pt idx="8">
                  <c:v>12838.934933973573</c:v>
                </c:pt>
                <c:pt idx="9">
                  <c:v>11160.294505494508</c:v>
                </c:pt>
                <c:pt idx="10">
                  <c:v>11004.776190476185</c:v>
                </c:pt>
                <c:pt idx="11">
                  <c:v>11424.450272479564</c:v>
                </c:pt>
                <c:pt idx="12">
                  <c:v>11768.997754971135</c:v>
                </c:pt>
                <c:pt idx="13">
                  <c:v>12225.880427577064</c:v>
                </c:pt>
                <c:pt idx="14">
                  <c:v>12567.306443939315</c:v>
                </c:pt>
                <c:pt idx="15">
                  <c:v>11083.010494514232</c:v>
                </c:pt>
                <c:pt idx="16">
                  <c:v>12623.024132899316</c:v>
                </c:pt>
                <c:pt idx="17">
                  <c:v>9724.5136744186038</c:v>
                </c:pt>
                <c:pt idx="18">
                  <c:v>10574.77</c:v>
                </c:pt>
                <c:pt idx="19">
                  <c:v>11853.941402337245</c:v>
                </c:pt>
                <c:pt idx="20">
                  <c:v>11357.491032630165</c:v>
                </c:pt>
                <c:pt idx="21">
                  <c:v>10104.693839617627</c:v>
                </c:pt>
                <c:pt idx="22">
                  <c:v>9801.9701937406571</c:v>
                </c:pt>
              </c:numCache>
            </c:numRef>
          </c:xVal>
          <c:yVal>
            <c:numRef>
              <c:f>'urbanizzato (kmq)'!$K$6:$K$28</c:f>
              <c:numCache>
                <c:formatCode>#,##0.00</c:formatCode>
                <c:ptCount val="23"/>
                <c:pt idx="0">
                  <c:v>0.26196522700000002</c:v>
                </c:pt>
                <c:pt idx="1">
                  <c:v>0.18136581669999999</c:v>
                </c:pt>
                <c:pt idx="2">
                  <c:v>0.14639206760000001</c:v>
                </c:pt>
                <c:pt idx="3">
                  <c:v>0.4006197084</c:v>
                </c:pt>
                <c:pt idx="4">
                  <c:v>0.5808853196999999</c:v>
                </c:pt>
                <c:pt idx="5">
                  <c:v>0.65685579830000163</c:v>
                </c:pt>
                <c:pt idx="6">
                  <c:v>9.2262910900000009E-2</c:v>
                </c:pt>
                <c:pt idx="7">
                  <c:v>0.20576266550000022</c:v>
                </c:pt>
                <c:pt idx="8">
                  <c:v>1.6062643857999981</c:v>
                </c:pt>
                <c:pt idx="9">
                  <c:v>0.42783642790000076</c:v>
                </c:pt>
                <c:pt idx="10">
                  <c:v>0.15242771310000025</c:v>
                </c:pt>
                <c:pt idx="11">
                  <c:v>0.58052359859999958</c:v>
                </c:pt>
                <c:pt idx="12">
                  <c:v>0.21249610670000038</c:v>
                </c:pt>
                <c:pt idx="13">
                  <c:v>1.0126349165999982</c:v>
                </c:pt>
                <c:pt idx="14">
                  <c:v>1.5701920357999999</c:v>
                </c:pt>
                <c:pt idx="15">
                  <c:v>0.57992837230000116</c:v>
                </c:pt>
                <c:pt idx="16">
                  <c:v>1.2824383792</c:v>
                </c:pt>
                <c:pt idx="17">
                  <c:v>0.32064202049999996</c:v>
                </c:pt>
                <c:pt idx="18">
                  <c:v>0.29181990180000095</c:v>
                </c:pt>
                <c:pt idx="19">
                  <c:v>1.1036612607999976</c:v>
                </c:pt>
                <c:pt idx="20">
                  <c:v>1.4293368079999966</c:v>
                </c:pt>
                <c:pt idx="21">
                  <c:v>0.14595600400000022</c:v>
                </c:pt>
                <c:pt idx="22">
                  <c:v>3.9419803999999996E-2</c:v>
                </c:pt>
              </c:numCache>
            </c:numRef>
          </c:yVal>
        </c:ser>
        <c:axId val="85864448"/>
        <c:axId val="85866752"/>
      </c:scatterChart>
      <c:valAx>
        <c:axId val="85864448"/>
        <c:scaling>
          <c:orientation val="minMax"/>
          <c:max val="14000"/>
          <c:min val="5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reddito procapite (€/ab*anno)</a:t>
                </a:r>
              </a:p>
            </c:rich>
          </c:tx>
          <c:layout>
            <c:manualLayout>
              <c:xMode val="edge"/>
              <c:yMode val="edge"/>
              <c:x val="0.31122861297967097"/>
              <c:y val="0.8503880842055237"/>
            </c:manualLayout>
          </c:layout>
        </c:title>
        <c:numFmt formatCode="#,##0" sourceLinked="1"/>
        <c:majorTickMark val="none"/>
        <c:tickLblPos val="low"/>
        <c:spPr>
          <a:ln w="22225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85866752"/>
        <c:crossesAt val="0.58000000000000007"/>
        <c:crossBetween val="midCat"/>
      </c:valAx>
      <c:valAx>
        <c:axId val="85866752"/>
        <c:scaling>
          <c:orientation val="minMax"/>
          <c:max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urbanizzazione</a:t>
                </a:r>
                <a:r>
                  <a:rPr lang="it-IT" baseline="0"/>
                  <a:t> industriale, artigianale, commerciale (kmq)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3.6276878218884398E-3"/>
              <c:y val="0.12888623099327773"/>
            </c:manualLayout>
          </c:layout>
        </c:title>
        <c:numFmt formatCode="#,##0.00" sourceLinked="1"/>
        <c:majorTickMark val="none"/>
        <c:tickLblPos val="low"/>
        <c:spPr>
          <a:ln w="22225">
            <a:solidFill>
              <a:srgbClr val="1F497D">
                <a:lumMod val="60000"/>
                <a:lumOff val="40000"/>
              </a:srgbClr>
            </a:solidFill>
            <a:prstDash val="dash"/>
          </a:ln>
        </c:spPr>
        <c:crossAx val="85864448"/>
        <c:crossesAt val="11440"/>
        <c:crossBetween val="midCat"/>
        <c:majorUnit val="1"/>
      </c:valAx>
    </c:plotArea>
    <c:plotVisOnly val="1"/>
  </c:chart>
  <c:spPr>
    <a:noFill/>
    <a:ln>
      <a:noFill/>
    </a:ln>
  </c:sp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93"/>
          <c:y val="1.7492711370262391E-2"/>
        </c:manualLayout>
      </c:layout>
    </c:title>
    <c:plotArea>
      <c:layout>
        <c:manualLayout>
          <c:layoutTarget val="inner"/>
          <c:xMode val="edge"/>
          <c:yMode val="edge"/>
          <c:x val="0.10900635028277007"/>
          <c:y val="0.18157951262656719"/>
          <c:w val="0.84754365034514489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0.85069366760000398</c:v>
                </c:pt>
                <c:pt idx="2">
                  <c:v>0.7531350755000028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3.0186751939999898</c:v>
                </c:pt>
                <c:pt idx="9">
                  <c:v>1.1526086519999998</c:v>
                </c:pt>
                <c:pt idx="10">
                  <c:v>0.36505338220000105</c:v>
                </c:pt>
                <c:pt idx="11">
                  <c:v>0.87292446730000328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5.4037687845000439</c:v>
                </c:pt>
                <c:pt idx="15">
                  <c:v>1.8347765539000001</c:v>
                </c:pt>
                <c:pt idx="16">
                  <c:v>2.5341102480000113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0.41882284840000106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0.63000000000000234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71184384"/>
        <c:axId val="71185920"/>
      </c:barChart>
      <c:catAx>
        <c:axId val="71184384"/>
        <c:scaling>
          <c:orientation val="minMax"/>
        </c:scaling>
        <c:axPos val="b"/>
        <c:tickLblPos val="nextTo"/>
        <c:crossAx val="71185920"/>
        <c:crosses val="autoZero"/>
        <c:auto val="1"/>
        <c:lblAlgn val="ctr"/>
        <c:lblOffset val="100"/>
      </c:catAx>
      <c:valAx>
        <c:axId val="71185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7118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34"/>
          <c:y val="6.6411206257861191E-2"/>
          <c:w val="0.63646388150525757"/>
          <c:h val="6.4593577881539826E-2"/>
        </c:manualLayout>
      </c:layout>
    </c:legend>
    <c:plotVisOnly val="1"/>
  </c:chart>
  <c:spPr>
    <a:ln>
      <a:noFill/>
    </a:ln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/>
              <a:t>Velocità di variazione del reddito e della </a:t>
            </a:r>
            <a:r>
              <a:rPr lang="it-IT" sz="1200" dirty="0" smtClean="0"/>
              <a:t> SAU</a:t>
            </a:r>
            <a:endParaRPr lang="it-IT" sz="1200" dirty="0"/>
          </a:p>
        </c:rich>
      </c:tx>
      <c:layout>
        <c:manualLayout>
          <c:xMode val="edge"/>
          <c:yMode val="edge"/>
          <c:x val="0.11250175073018301"/>
          <c:y val="2.9914529914529909E-2"/>
        </c:manualLayout>
      </c:layout>
    </c:title>
    <c:plotArea>
      <c:layout>
        <c:manualLayout>
          <c:layoutTarget val="inner"/>
          <c:xMode val="edge"/>
          <c:yMode val="edge"/>
          <c:x val="0.16515278323398236"/>
          <c:y val="0.19718118861819273"/>
          <c:w val="0.53220671711046952"/>
          <c:h val="0.55004660981916442"/>
        </c:manualLayout>
      </c:layout>
      <c:lineChart>
        <c:grouping val="standard"/>
        <c:ser>
          <c:idx val="0"/>
          <c:order val="0"/>
          <c:tx>
            <c:strRef>
              <c:f>reddito!$I$2</c:f>
              <c:strCache>
                <c:ptCount val="1"/>
                <c:pt idx="0">
                  <c:v>Reddito procapite</c:v>
                </c:pt>
              </c:strCache>
            </c:strRef>
          </c:tx>
          <c:marker>
            <c:symbol val="none"/>
          </c:marker>
          <c:cat>
            <c:numRef>
              <c:f>'SAU (kmq)'!$O$30:$R$30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reddito!$Q$26:$T$26</c:f>
              <c:numCache>
                <c:formatCode>#,##0</c:formatCode>
                <c:ptCount val="4"/>
                <c:pt idx="0">
                  <c:v>100</c:v>
                </c:pt>
                <c:pt idx="1">
                  <c:v>100.77518673228367</c:v>
                </c:pt>
                <c:pt idx="2">
                  <c:v>97.820288683518669</c:v>
                </c:pt>
                <c:pt idx="3">
                  <c:v>98.230814974472267</c:v>
                </c:pt>
              </c:numCache>
            </c:numRef>
          </c:val>
        </c:ser>
        <c:ser>
          <c:idx val="1"/>
          <c:order val="1"/>
          <c:tx>
            <c:strRef>
              <c:f>'SAU (kmq)'!$N$2</c:f>
              <c:strCache>
                <c:ptCount val="1"/>
                <c:pt idx="0">
                  <c:v>Superficie Agricola Utilizzabile</c:v>
                </c:pt>
              </c:strCache>
            </c:strRef>
          </c:tx>
          <c:marker>
            <c:symbol val="none"/>
          </c:marker>
          <c:cat>
            <c:numRef>
              <c:f>'SAU (kmq)'!$O$30:$R$30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'SAU (kmq)'!$O$31:$R$31</c:f>
              <c:numCache>
                <c:formatCode>0.00</c:formatCode>
                <c:ptCount val="4"/>
                <c:pt idx="0">
                  <c:v>100</c:v>
                </c:pt>
                <c:pt idx="1">
                  <c:v>99.20830052507938</c:v>
                </c:pt>
                <c:pt idx="2">
                  <c:v>98.502209894923553</c:v>
                </c:pt>
                <c:pt idx="3">
                  <c:v>95.456091812745626</c:v>
                </c:pt>
              </c:numCache>
            </c:numRef>
          </c:val>
        </c:ser>
        <c:marker val="1"/>
        <c:axId val="80160640"/>
        <c:axId val="80187392"/>
      </c:lineChart>
      <c:catAx>
        <c:axId val="80160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Anno</a:t>
                </a:r>
              </a:p>
            </c:rich>
          </c:tx>
          <c:layout>
            <c:manualLayout>
              <c:xMode val="edge"/>
              <c:yMode val="edge"/>
              <c:x val="0.39764109746585502"/>
              <c:y val="0.8364036904653066"/>
            </c:manualLayout>
          </c:layout>
        </c:title>
        <c:numFmt formatCode="General" sourceLinked="1"/>
        <c:tickLblPos val="nextTo"/>
        <c:crossAx val="80187392"/>
        <c:crosses val="autoZero"/>
        <c:auto val="1"/>
        <c:lblAlgn val="ctr"/>
        <c:lblOffset val="100"/>
      </c:catAx>
      <c:valAx>
        <c:axId val="80187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Valori normalizzati</a:t>
                </a:r>
              </a:p>
            </c:rich>
          </c:tx>
          <c:layout>
            <c:manualLayout>
              <c:xMode val="edge"/>
              <c:yMode val="edge"/>
              <c:x val="2.1743670327543246E-2"/>
              <c:y val="0.26378751696741781"/>
            </c:manualLayout>
          </c:layout>
        </c:title>
        <c:numFmt formatCode="#,##0" sourceLinked="1"/>
        <c:tickLblPos val="nextTo"/>
        <c:crossAx val="8016064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74980989632261619"/>
          <c:y val="0.2162634366856688"/>
          <c:w val="0.22076098405269901"/>
          <c:h val="0.58308774413287057"/>
        </c:manualLayout>
      </c:layout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/>
              <a:t>Reddito procapite VS SAU (2010)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reddito!$H$4:$H$26</c:f>
              <c:numCache>
                <c:formatCode>#,##0</c:formatCode>
                <c:ptCount val="23"/>
                <c:pt idx="0">
                  <c:v>12462</c:v>
                </c:pt>
                <c:pt idx="1">
                  <c:v>9677</c:v>
                </c:pt>
                <c:pt idx="2">
                  <c:v>10672</c:v>
                </c:pt>
                <c:pt idx="3">
                  <c:v>10490</c:v>
                </c:pt>
                <c:pt idx="4">
                  <c:v>12235</c:v>
                </c:pt>
                <c:pt idx="5">
                  <c:v>12727</c:v>
                </c:pt>
                <c:pt idx="6">
                  <c:v>8452</c:v>
                </c:pt>
                <c:pt idx="7">
                  <c:v>12096</c:v>
                </c:pt>
                <c:pt idx="8">
                  <c:v>12754</c:v>
                </c:pt>
                <c:pt idx="9">
                  <c:v>10972</c:v>
                </c:pt>
                <c:pt idx="10">
                  <c:v>11319.3</c:v>
                </c:pt>
                <c:pt idx="11">
                  <c:v>10442.5</c:v>
                </c:pt>
                <c:pt idx="12">
                  <c:v>11383.2</c:v>
                </c:pt>
                <c:pt idx="13">
                  <c:v>12368.99</c:v>
                </c:pt>
                <c:pt idx="14">
                  <c:v>11858.7</c:v>
                </c:pt>
                <c:pt idx="15">
                  <c:v>11272.29</c:v>
                </c:pt>
                <c:pt idx="16">
                  <c:v>12156.55</c:v>
                </c:pt>
                <c:pt idx="17">
                  <c:v>9196.8599999999533</c:v>
                </c:pt>
                <c:pt idx="18">
                  <c:v>10269.629999999985</c:v>
                </c:pt>
                <c:pt idx="19">
                  <c:v>11670.39</c:v>
                </c:pt>
                <c:pt idx="20">
                  <c:v>10941.94</c:v>
                </c:pt>
                <c:pt idx="21">
                  <c:v>9263.52</c:v>
                </c:pt>
                <c:pt idx="22">
                  <c:v>9795.0300000000007</c:v>
                </c:pt>
              </c:numCache>
            </c:numRef>
          </c:xVal>
          <c:yVal>
            <c:numRef>
              <c:f>'SAU (kmq)'!$F$6:$F$28</c:f>
              <c:numCache>
                <c:formatCode>0.00</c:formatCode>
                <c:ptCount val="23"/>
                <c:pt idx="0">
                  <c:v>9.3300530000000013</c:v>
                </c:pt>
                <c:pt idx="1">
                  <c:v>8.9428890000000028</c:v>
                </c:pt>
                <c:pt idx="2">
                  <c:v>3.0008579999999987</c:v>
                </c:pt>
                <c:pt idx="3">
                  <c:v>6.60276</c:v>
                </c:pt>
                <c:pt idx="4">
                  <c:v>9.2064850000000007</c:v>
                </c:pt>
                <c:pt idx="5">
                  <c:v>3.2742049999999998</c:v>
                </c:pt>
                <c:pt idx="6">
                  <c:v>12.797414</c:v>
                </c:pt>
                <c:pt idx="7">
                  <c:v>10.072096000000025</c:v>
                </c:pt>
                <c:pt idx="8">
                  <c:v>5.0829409999999955</c:v>
                </c:pt>
                <c:pt idx="9">
                  <c:v>9.292148000000001</c:v>
                </c:pt>
                <c:pt idx="10">
                  <c:v>2.6849430000000001</c:v>
                </c:pt>
                <c:pt idx="11">
                  <c:v>3.5798409999999938</c:v>
                </c:pt>
                <c:pt idx="12">
                  <c:v>8.9564170000000214</c:v>
                </c:pt>
                <c:pt idx="13">
                  <c:v>35.449636000000005</c:v>
                </c:pt>
                <c:pt idx="14">
                  <c:v>12.236327999999997</c:v>
                </c:pt>
                <c:pt idx="15">
                  <c:v>15.487694000000021</c:v>
                </c:pt>
                <c:pt idx="16">
                  <c:v>4.4500089999999997</c:v>
                </c:pt>
                <c:pt idx="17">
                  <c:v>6.4809669999999997</c:v>
                </c:pt>
                <c:pt idx="18">
                  <c:v>7.0153489999999996</c:v>
                </c:pt>
                <c:pt idx="19">
                  <c:v>9.5286299999999997</c:v>
                </c:pt>
                <c:pt idx="20">
                  <c:v>10.432258000000001</c:v>
                </c:pt>
                <c:pt idx="21">
                  <c:v>7.612177999999985</c:v>
                </c:pt>
                <c:pt idx="22">
                  <c:v>12.991497000000004</c:v>
                </c:pt>
              </c:numCache>
            </c:numRef>
          </c:yVal>
        </c:ser>
        <c:axId val="82293888"/>
        <c:axId val="82295808"/>
      </c:scatterChart>
      <c:valAx>
        <c:axId val="82293888"/>
        <c:scaling>
          <c:orientation val="minMax"/>
          <c:min val="5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Reddito procapite (€/ab*anno)</a:t>
                </a:r>
              </a:p>
            </c:rich>
          </c:tx>
        </c:title>
        <c:numFmt formatCode="#,##0" sourceLinked="1"/>
        <c:majorTickMark val="none"/>
        <c:tickLblPos val="low"/>
        <c:spPr>
          <a:ln w="22225">
            <a:solidFill>
              <a:srgbClr val="1F497D">
                <a:lumMod val="60000"/>
                <a:lumOff val="40000"/>
              </a:srgbClr>
            </a:solidFill>
            <a:prstDash val="dash"/>
          </a:ln>
        </c:spPr>
        <c:crossAx val="82295808"/>
        <c:crossesAt val="9.33"/>
        <c:crossBetween val="midCat"/>
      </c:valAx>
      <c:valAx>
        <c:axId val="82295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SAU (km)</a:t>
                </a:r>
              </a:p>
            </c:rich>
          </c:tx>
          <c:layout>
            <c:manualLayout>
              <c:xMode val="edge"/>
              <c:yMode val="edge"/>
              <c:x val="1.5723270440251583E-2"/>
              <c:y val="0.35061308571488464"/>
            </c:manualLayout>
          </c:layout>
        </c:title>
        <c:numFmt formatCode="0.00" sourceLinked="1"/>
        <c:majorTickMark val="none"/>
        <c:tickLblPos val="low"/>
        <c:spPr>
          <a:ln w="22225">
            <a:solidFill>
              <a:srgbClr val="1F497D">
                <a:lumMod val="60000"/>
                <a:lumOff val="40000"/>
              </a:srgbClr>
            </a:solidFill>
            <a:prstDash val="dash"/>
          </a:ln>
        </c:spPr>
        <c:crossAx val="82293888"/>
        <c:crossesAt val="11152"/>
        <c:crossBetween val="midCat"/>
      </c:valAx>
    </c:plotArea>
    <c:plotVisOnly val="1"/>
  </c:chart>
  <c:spPr>
    <a:ln>
      <a:noFill/>
    </a:ln>
  </c:spPr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87"/>
          <c:y val="1.7492711370262391E-2"/>
        </c:manualLayout>
      </c:layout>
    </c:title>
    <c:plotArea>
      <c:layout>
        <c:manualLayout>
          <c:layoutTarget val="inner"/>
          <c:xMode val="edge"/>
          <c:yMode val="edge"/>
          <c:x val="0.10900635028277005"/>
          <c:y val="0.18157951262656719"/>
          <c:w val="0.84754365034514478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0.85069366760000376</c:v>
                </c:pt>
                <c:pt idx="2">
                  <c:v>0.75313507550000258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3.0186751939999903</c:v>
                </c:pt>
                <c:pt idx="9">
                  <c:v>1.1526086519999998</c:v>
                </c:pt>
                <c:pt idx="10">
                  <c:v>0.365053382200001</c:v>
                </c:pt>
                <c:pt idx="11">
                  <c:v>0.87292446730000306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5.4037687845000422</c:v>
                </c:pt>
                <c:pt idx="15">
                  <c:v>1.8347765539000001</c:v>
                </c:pt>
                <c:pt idx="16">
                  <c:v>2.5341102480000104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0.418822848400001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0.63000000000000222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71217152"/>
        <c:axId val="71218688"/>
      </c:barChart>
      <c:catAx>
        <c:axId val="71217152"/>
        <c:scaling>
          <c:orientation val="minMax"/>
        </c:scaling>
        <c:axPos val="b"/>
        <c:tickLblPos val="nextTo"/>
        <c:crossAx val="71218688"/>
        <c:crosses val="autoZero"/>
        <c:auto val="1"/>
        <c:lblAlgn val="ctr"/>
        <c:lblOffset val="100"/>
      </c:catAx>
      <c:valAx>
        <c:axId val="71218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  <c:layout/>
        </c:title>
        <c:numFmt formatCode="#,##0.00" sourceLinked="1"/>
        <c:tickLblPos val="nextTo"/>
        <c:crossAx val="7121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31"/>
          <c:y val="6.6411206257861191E-2"/>
          <c:w val="0.63646388150525757"/>
          <c:h val="6.4593577881539813E-2"/>
        </c:manualLayout>
      </c:layout>
    </c:legend>
    <c:plotVisOnly val="1"/>
  </c:chart>
  <c:spPr>
    <a:ln>
      <a:noFill/>
    </a:ln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>
                <a:solidFill>
                  <a:sysClr val="windowText" lastClr="000000"/>
                </a:solidFill>
              </a:rPr>
              <a:t>Comuni aderenti a </a:t>
            </a:r>
            <a:r>
              <a:rPr lang="it-IT" sz="1400" baseline="0">
                <a:solidFill>
                  <a:schemeClr val="tx2">
                    <a:lumMod val="60000"/>
                    <a:lumOff val="40000"/>
                  </a:schemeClr>
                </a:solidFill>
              </a:rPr>
              <a:t>Pianura Sostenibile</a:t>
            </a:r>
            <a:endParaRPr lang="it-IT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16943921656977812"/>
          <c:y val="4.6549418230141283E-2"/>
        </c:manualLayout>
      </c:layout>
    </c:title>
    <c:plotArea>
      <c:layout>
        <c:manualLayout>
          <c:layoutTarget val="inner"/>
          <c:xMode val="edge"/>
          <c:yMode val="edge"/>
          <c:x val="0.15573103711616368"/>
          <c:y val="0.20561728849314462"/>
          <c:w val="0.79694283463272964"/>
          <c:h val="0.67243438468522654"/>
        </c:manualLayout>
      </c:layout>
      <c:lineChart>
        <c:grouping val="standard"/>
        <c:ser>
          <c:idx val="0"/>
          <c:order val="0"/>
          <c:tx>
            <c:strRef>
              <c:f>rifiuti!$A$92</c:f>
              <c:strCache>
                <c:ptCount val="1"/>
                <c:pt idx="0">
                  <c:v>Raccolta differenziata pro-capite [Kg/ab*g]</c:v>
                </c:pt>
              </c:strCache>
            </c:strRef>
          </c:tx>
          <c:marker>
            <c:symbol val="none"/>
          </c:marker>
          <c:cat>
            <c:numRef>
              <c:f>rifiuti!$C$35:$K$35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rifiuti!$C$119:$K$119</c:f>
              <c:numCache>
                <c:formatCode>0.00</c:formatCode>
                <c:ptCount val="9"/>
                <c:pt idx="0">
                  <c:v>0.42216569152958461</c:v>
                </c:pt>
                <c:pt idx="1">
                  <c:v>0.46797171230180434</c:v>
                </c:pt>
                <c:pt idx="2">
                  <c:v>0.53555210018012256</c:v>
                </c:pt>
                <c:pt idx="3">
                  <c:v>0.52139574519077669</c:v>
                </c:pt>
                <c:pt idx="4">
                  <c:v>0.54562957842409321</c:v>
                </c:pt>
                <c:pt idx="5">
                  <c:v>0.57104101494715465</c:v>
                </c:pt>
                <c:pt idx="6">
                  <c:v>0.6551293619370806</c:v>
                </c:pt>
                <c:pt idx="7">
                  <c:v>0.64560662269238156</c:v>
                </c:pt>
                <c:pt idx="8">
                  <c:v>0.7039527338821594</c:v>
                </c:pt>
              </c:numCache>
            </c:numRef>
          </c:val>
        </c:ser>
        <c:ser>
          <c:idx val="1"/>
          <c:order val="1"/>
          <c:tx>
            <c:strRef>
              <c:f>rifiuti!$A$32</c:f>
              <c:strCache>
                <c:ptCount val="1"/>
                <c:pt idx="0">
                  <c:v>Produzione pro-capite di rifiuti [Kg/ab*g]</c:v>
                </c:pt>
              </c:strCache>
            </c:strRef>
          </c:tx>
          <c:marker>
            <c:symbol val="none"/>
          </c:marker>
          <c:cat>
            <c:numRef>
              <c:f>rifiuti!$C$35:$K$35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rifiuti!$C$59:$K$59</c:f>
              <c:numCache>
                <c:formatCode>0.00</c:formatCode>
                <c:ptCount val="9"/>
                <c:pt idx="0">
                  <c:v>1.440316339044708</c:v>
                </c:pt>
                <c:pt idx="1">
                  <c:v>1.4257382492966542</c:v>
                </c:pt>
                <c:pt idx="2">
                  <c:v>1.4836856303085753</c:v>
                </c:pt>
                <c:pt idx="3">
                  <c:v>1.4831083918399759</c:v>
                </c:pt>
                <c:pt idx="4">
                  <c:v>1.5288815844183061</c:v>
                </c:pt>
                <c:pt idx="5">
                  <c:v>1.5215660578660426</c:v>
                </c:pt>
                <c:pt idx="6">
                  <c:v>1.5188467970880219</c:v>
                </c:pt>
                <c:pt idx="7">
                  <c:v>1.4547562111960886</c:v>
                </c:pt>
                <c:pt idx="8">
                  <c:v>1.4429397195313178</c:v>
                </c:pt>
              </c:numCache>
            </c:numRef>
          </c:val>
        </c:ser>
        <c:marker val="1"/>
        <c:axId val="79339904"/>
        <c:axId val="79341440"/>
      </c:lineChart>
      <c:catAx>
        <c:axId val="79339904"/>
        <c:scaling>
          <c:orientation val="minMax"/>
        </c:scaling>
        <c:axPos val="b"/>
        <c:numFmt formatCode="General" sourceLinked="1"/>
        <c:tickLblPos val="nextTo"/>
        <c:crossAx val="79341440"/>
        <c:crosses val="autoZero"/>
        <c:auto val="1"/>
        <c:lblAlgn val="ctr"/>
        <c:lblOffset val="100"/>
      </c:catAx>
      <c:valAx>
        <c:axId val="79341440"/>
        <c:scaling>
          <c:orientation val="minMax"/>
          <c:max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kg/ab*g</a:t>
                </a:r>
              </a:p>
            </c:rich>
          </c:tx>
          <c:layout>
            <c:manualLayout>
              <c:xMode val="edge"/>
              <c:yMode val="edge"/>
              <c:x val="4.1069287020649463E-3"/>
              <c:y val="0.32968951632706839"/>
            </c:manualLayout>
          </c:layout>
        </c:title>
        <c:numFmt formatCode="0.00" sourceLinked="1"/>
        <c:tickLblPos val="nextTo"/>
        <c:crossAx val="79339904"/>
        <c:crosses val="autoZero"/>
        <c:crossBetween val="between"/>
        <c:majorUnit val="0.4"/>
      </c:valAx>
    </c:plotArea>
    <c:plotVisOnly val="1"/>
  </c:chart>
  <c:spPr>
    <a:noFill/>
    <a:ln>
      <a:noFill/>
    </a:ln>
  </c:sp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/>
              <a:t>Comuni aderenti a </a:t>
            </a:r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Franciacorta Sostenibile</a:t>
            </a:r>
          </a:p>
        </c:rich>
      </c:tx>
      <c:layout>
        <c:manualLayout>
          <c:xMode val="edge"/>
          <c:yMode val="edge"/>
          <c:x val="0.1698745060056551"/>
          <c:y val="5.268785362940035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3666947667987972"/>
          <c:y val="0.2089714243307835"/>
          <c:w val="0.84603506773411563"/>
          <c:h val="0.51102586593276456"/>
        </c:manualLayout>
      </c:layout>
      <c:lineChart>
        <c:grouping val="standard"/>
        <c:ser>
          <c:idx val="0"/>
          <c:order val="0"/>
          <c:tx>
            <c:strRef>
              <c:f>'\Users\capd2\Desktop\FONDAZIONE COGEME giu12\franciacorta\da medaglia\[TABELLONA FRANCIACORTA SOSTENIBILE (salvato 8 GIU12).xls]rifiuti'!$A$74</c:f>
              <c:strCache>
                <c:ptCount val="1"/>
                <c:pt idx="0">
                  <c:v>Raccolta differenziata pro-capite [Kg/ab*g]</c:v>
                </c:pt>
              </c:strCache>
            </c:strRef>
          </c:tx>
          <c:marker>
            <c:symbol val="none"/>
          </c:marker>
          <c:cat>
            <c:numRef>
              <c:f>'\Users\capd2\Desktop\FONDAZIONE COGEME giu12\franciacorta\da medaglia\[TABELLONA FRANCIACORTA SOSTENIBILE (salvato 8 GIU12).xls]rifiuti'!$C$28:$K$28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'\Users\capd2\Desktop\FONDAZIONE COGEME giu12\franciacorta\da medaglia\[TABELLONA FRANCIACORTA SOSTENIBILE (salvato 8 GIU12).xls]rifiuti'!$C$96:$K$96</c:f>
              <c:numCache>
                <c:formatCode>General</c:formatCode>
                <c:ptCount val="9"/>
                <c:pt idx="0">
                  <c:v>0.49867048278410897</c:v>
                </c:pt>
                <c:pt idx="1">
                  <c:v>0.51544103485725057</c:v>
                </c:pt>
                <c:pt idx="2">
                  <c:v>0.58839305230916084</c:v>
                </c:pt>
                <c:pt idx="3">
                  <c:v>0.58547749798097148</c:v>
                </c:pt>
                <c:pt idx="4">
                  <c:v>0.61185384936451281</c:v>
                </c:pt>
                <c:pt idx="5">
                  <c:v>0.63104857825689575</c:v>
                </c:pt>
                <c:pt idx="6">
                  <c:v>0.71755960197003954</c:v>
                </c:pt>
                <c:pt idx="7">
                  <c:v>0.78267155482495676</c:v>
                </c:pt>
                <c:pt idx="8">
                  <c:v>0.84265799705967581</c:v>
                </c:pt>
              </c:numCache>
            </c:numRef>
          </c:val>
        </c:ser>
        <c:ser>
          <c:idx val="1"/>
          <c:order val="1"/>
          <c:tx>
            <c:strRef>
              <c:f>'\Users\capd2\Desktop\FONDAZIONE COGEME giu12\franciacorta\da medaglia\[TABELLONA FRANCIACORTA SOSTENIBILE (salvato 8 GIU12).xls]rifiuti'!$A$26</c:f>
              <c:strCache>
                <c:ptCount val="1"/>
                <c:pt idx="0">
                  <c:v>Produzione pro-capite di rifiuti [Kg/ab*g]</c:v>
                </c:pt>
              </c:strCache>
            </c:strRef>
          </c:tx>
          <c:marker>
            <c:symbol val="none"/>
          </c:marker>
          <c:cat>
            <c:numRef>
              <c:f>'\Users\capd2\Desktop\FONDAZIONE COGEME giu12\franciacorta\da medaglia\[TABELLONA FRANCIACORTA SOSTENIBILE (salvato 8 GIU12).xls]rifiuti'!$C$28:$K$28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'\Users\capd2\Desktop\FONDAZIONE COGEME giu12\franciacorta\da medaglia\[TABELLONA FRANCIACORTA SOSTENIBILE (salvato 8 GIU12).xls]rifiuti'!$C$48:$K$48</c:f>
              <c:numCache>
                <c:formatCode>General</c:formatCode>
                <c:ptCount val="9"/>
                <c:pt idx="0">
                  <c:v>1.6061297697514563</c:v>
                </c:pt>
                <c:pt idx="1">
                  <c:v>1.5563092140782802</c:v>
                </c:pt>
                <c:pt idx="2">
                  <c:v>1.6432823195617143</c:v>
                </c:pt>
                <c:pt idx="3">
                  <c:v>1.673357179458193</c:v>
                </c:pt>
                <c:pt idx="4">
                  <c:v>1.7167475630604241</c:v>
                </c:pt>
                <c:pt idx="5">
                  <c:v>1.6860078303591941</c:v>
                </c:pt>
                <c:pt idx="6">
                  <c:v>1.6874627422410022</c:v>
                </c:pt>
                <c:pt idx="7">
                  <c:v>1.5512635894037181</c:v>
                </c:pt>
                <c:pt idx="8">
                  <c:v>1.4558992444967578</c:v>
                </c:pt>
              </c:numCache>
            </c:numRef>
          </c:val>
        </c:ser>
        <c:marker val="1"/>
        <c:axId val="80042240"/>
        <c:axId val="80105472"/>
      </c:lineChart>
      <c:catAx>
        <c:axId val="80042240"/>
        <c:scaling>
          <c:orientation val="minMax"/>
        </c:scaling>
        <c:axPos val="b"/>
        <c:numFmt formatCode="General" sourceLinked="1"/>
        <c:tickLblPos val="nextTo"/>
        <c:crossAx val="80105472"/>
        <c:crosses val="autoZero"/>
        <c:auto val="1"/>
        <c:lblAlgn val="ctr"/>
        <c:lblOffset val="100"/>
      </c:catAx>
      <c:valAx>
        <c:axId val="80105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kg/ab*g</a:t>
                </a:r>
              </a:p>
              <a:p>
                <a:pPr>
                  <a:defRPr/>
                </a:pPr>
                <a:endParaRPr lang="it-IT"/>
              </a:p>
            </c:rich>
          </c:tx>
          <c:layout>
            <c:manualLayout>
              <c:xMode val="edge"/>
              <c:yMode val="edge"/>
              <c:x val="0"/>
              <c:y val="0.37788784584802454"/>
            </c:manualLayout>
          </c:layout>
        </c:title>
        <c:numFmt formatCode="#,##0.00" sourceLinked="0"/>
        <c:tickLblPos val="nextTo"/>
        <c:crossAx val="80042240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6.493785087797968E-2"/>
          <c:y val="0.80711621415792856"/>
          <c:w val="0.90377982417950387"/>
          <c:h val="0.15084340734780519"/>
        </c:manualLayout>
      </c:layout>
    </c:legend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urbanizzato VS Sup. agricola </a:t>
            </a:r>
            <a:r>
              <a:rPr lang="en-US" sz="1200">
                <a:solidFill>
                  <a:sysClr val="windowText" lastClr="000000"/>
                </a:solidFill>
              </a:rPr>
              <a:t>(1954)</a:t>
            </a:r>
          </a:p>
        </c:rich>
      </c:tx>
      <c:layout>
        <c:manualLayout>
          <c:xMode val="edge"/>
          <c:yMode val="edge"/>
          <c:x val="0.2134844508072862"/>
          <c:y val="4.7938515664265366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'urbanizzato (kmq)'!$O$5</c:f>
              <c:strCache>
                <c:ptCount val="1"/>
                <c:pt idx="0">
                  <c:v>1954</c:v>
                </c:pt>
              </c:strCache>
            </c:strRef>
          </c:tx>
          <c:spPr>
            <a:ln w="28575">
              <a:noFill/>
            </a:ln>
          </c:spPr>
          <c:xVal>
            <c:numRef>
              <c:f>'urbanizzato (kmq)'!$O$6:$O$28</c:f>
              <c:numCache>
                <c:formatCode>#,##0.00</c:formatCode>
                <c:ptCount val="23"/>
                <c:pt idx="0">
                  <c:v>0.16930700169999999</c:v>
                </c:pt>
                <c:pt idx="1">
                  <c:v>0.27809761440000003</c:v>
                </c:pt>
                <c:pt idx="2">
                  <c:v>0.15361046350000049</c:v>
                </c:pt>
                <c:pt idx="3">
                  <c:v>0.30545908750000061</c:v>
                </c:pt>
                <c:pt idx="4">
                  <c:v>0.25005542470000003</c:v>
                </c:pt>
                <c:pt idx="5">
                  <c:v>0.26434871460000031</c:v>
                </c:pt>
                <c:pt idx="6">
                  <c:v>0.19303943710000049</c:v>
                </c:pt>
                <c:pt idx="7">
                  <c:v>0.22559234000000031</c:v>
                </c:pt>
                <c:pt idx="8">
                  <c:v>0.31741073510000123</c:v>
                </c:pt>
                <c:pt idx="9">
                  <c:v>0.16779864100000028</c:v>
                </c:pt>
                <c:pt idx="10">
                  <c:v>0.1006165971</c:v>
                </c:pt>
                <c:pt idx="11">
                  <c:v>5.1813399600000004E-2</c:v>
                </c:pt>
                <c:pt idx="12">
                  <c:v>0.25917404800000005</c:v>
                </c:pt>
                <c:pt idx="13">
                  <c:v>0.89459601250000065</c:v>
                </c:pt>
                <c:pt idx="14">
                  <c:v>1.4071108236000003</c:v>
                </c:pt>
                <c:pt idx="15">
                  <c:v>0.58064573080000004</c:v>
                </c:pt>
                <c:pt idx="16">
                  <c:v>0.32412466940000123</c:v>
                </c:pt>
                <c:pt idx="17">
                  <c:v>0.13567318150000021</c:v>
                </c:pt>
                <c:pt idx="18">
                  <c:v>0.30199604780000056</c:v>
                </c:pt>
                <c:pt idx="19">
                  <c:v>0.22258309070000001</c:v>
                </c:pt>
                <c:pt idx="20">
                  <c:v>0.57425711220000064</c:v>
                </c:pt>
                <c:pt idx="21">
                  <c:v>0.16375788170000027</c:v>
                </c:pt>
                <c:pt idx="22">
                  <c:v>0.18504884570000046</c:v>
                </c:pt>
              </c:numCache>
            </c:numRef>
          </c:xVal>
          <c:yVal>
            <c:numRef>
              <c:f>'sup agricola dusaf'!$E$3:$E$25</c:f>
              <c:numCache>
                <c:formatCode>0.00</c:formatCode>
                <c:ptCount val="23"/>
                <c:pt idx="0">
                  <c:v>9.8795621594000256</c:v>
                </c:pt>
                <c:pt idx="1">
                  <c:v>10.957049605500021</c:v>
                </c:pt>
                <c:pt idx="2">
                  <c:v>4.3788412478999899</c:v>
                </c:pt>
                <c:pt idx="3">
                  <c:v>14.480888712</c:v>
                </c:pt>
                <c:pt idx="4">
                  <c:v>12.493542525800027</c:v>
                </c:pt>
                <c:pt idx="5">
                  <c:v>6.8477021788999899</c:v>
                </c:pt>
                <c:pt idx="6">
                  <c:v>15.161525642400001</c:v>
                </c:pt>
                <c:pt idx="7">
                  <c:v>11.819363180199998</c:v>
                </c:pt>
                <c:pt idx="8">
                  <c:v>9.2895797527000017</c:v>
                </c:pt>
                <c:pt idx="9">
                  <c:v>11.939054212400023</c:v>
                </c:pt>
                <c:pt idx="10">
                  <c:v>3.2921800904</c:v>
                </c:pt>
                <c:pt idx="11">
                  <c:v>4.8410862186999868</c:v>
                </c:pt>
                <c:pt idx="12">
                  <c:v>11.158744597600021</c:v>
                </c:pt>
                <c:pt idx="13">
                  <c:v>45.190580719300002</c:v>
                </c:pt>
                <c:pt idx="14">
                  <c:v>20.289292424199989</c:v>
                </c:pt>
                <c:pt idx="15">
                  <c:v>19.890472151500003</c:v>
                </c:pt>
                <c:pt idx="16">
                  <c:v>8.5076706287999997</c:v>
                </c:pt>
                <c:pt idx="17">
                  <c:v>9.0921260055000008</c:v>
                </c:pt>
                <c:pt idx="18">
                  <c:v>9.9570798931000066</c:v>
                </c:pt>
                <c:pt idx="19">
                  <c:v>12.756334555100025</c:v>
                </c:pt>
                <c:pt idx="20">
                  <c:v>17.015748888599951</c:v>
                </c:pt>
                <c:pt idx="21">
                  <c:v>9.7712951077999985</c:v>
                </c:pt>
                <c:pt idx="22">
                  <c:v>14.6273349994</c:v>
                </c:pt>
              </c:numCache>
            </c:numRef>
          </c:yVal>
        </c:ser>
        <c:axId val="106585472"/>
        <c:axId val="106735104"/>
      </c:scatterChart>
      <c:valAx>
        <c:axId val="106585472"/>
        <c:scaling>
          <c:orientation val="minMax"/>
          <c:max val="4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urbanizzato</a:t>
                </a:r>
                <a:r>
                  <a:rPr lang="it-IT" baseline="0"/>
                  <a:t> (kmq)</a:t>
                </a:r>
                <a:endParaRPr lang="it-IT"/>
              </a:p>
            </c:rich>
          </c:tx>
        </c:title>
        <c:numFmt formatCode="#,##0.00" sourceLinked="1"/>
        <c:majorTickMark val="none"/>
        <c:tickLblPos val="low"/>
        <c:spPr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6735104"/>
        <c:crossesAt val="12.03"/>
        <c:crossBetween val="midCat"/>
      </c:valAx>
      <c:valAx>
        <c:axId val="106735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Sup. agricola </a:t>
                </a:r>
                <a:r>
                  <a:rPr lang="it-IT" baseline="0"/>
                  <a:t>(kmq)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4.4106313877319021E-3"/>
              <c:y val="0.23015825039047949"/>
            </c:manualLayout>
          </c:layout>
        </c:title>
        <c:numFmt formatCode="0.00" sourceLinked="1"/>
        <c:majorTickMark val="none"/>
        <c:tickLblPos val="low"/>
        <c:spPr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6585472"/>
        <c:crossesAt val="0.33000000000000096"/>
        <c:crossBetween val="midCat"/>
      </c:valAx>
    </c:plotArea>
    <c:plotVisOnly val="1"/>
  </c:chart>
  <c:spPr>
    <a:ln>
      <a:noFill/>
    </a:ln>
  </c:sp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b="0" i="1"/>
              <a:t>esempio: Barbariga</a:t>
            </a:r>
            <a:br>
              <a:rPr lang="en-US" sz="1100" b="0" i="1"/>
            </a:br>
            <a:r>
              <a:rPr lang="en-US" sz="1100" b="0" i="1"/>
              <a:t> (no servizio di RD porta a porta)</a:t>
            </a:r>
          </a:p>
        </c:rich>
      </c:tx>
      <c:layout>
        <c:manualLayout>
          <c:xMode val="edge"/>
          <c:yMode val="edge"/>
          <c:x val="0.22609467571233141"/>
          <c:y val="1.8452530407984905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687524081248678"/>
          <c:y val="0.24885179319505471"/>
          <c:w val="0.83529854952809712"/>
          <c:h val="0.55977808021331144"/>
        </c:manualLayout>
      </c:layout>
      <c:lineChart>
        <c:grouping val="standard"/>
        <c:ser>
          <c:idx val="0"/>
          <c:order val="0"/>
          <c:tx>
            <c:strRef>
              <c:f>rifiuti!$A$32</c:f>
              <c:strCache>
                <c:ptCount val="1"/>
                <c:pt idx="0">
                  <c:v>Produzione pro-capite di rifiuti [Kg/ab*g]</c:v>
                </c:pt>
              </c:strCache>
            </c:strRef>
          </c:tx>
          <c:spPr>
            <a:ln w="22225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rifiuti!$C$95:$K$95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rifiuti!$C$37:$K$37</c:f>
              <c:numCache>
                <c:formatCode>0.00</c:formatCode>
                <c:ptCount val="9"/>
                <c:pt idx="0">
                  <c:v>1.3208518146396451</c:v>
                </c:pt>
                <c:pt idx="1">
                  <c:v>1.1748582744193627</c:v>
                </c:pt>
                <c:pt idx="2">
                  <c:v>1.2695417467843415</c:v>
                </c:pt>
                <c:pt idx="3">
                  <c:v>1.2823749772472388</c:v>
                </c:pt>
                <c:pt idx="4">
                  <c:v>1.2463840370089099</c:v>
                </c:pt>
                <c:pt idx="5">
                  <c:v>1.2161262935682946</c:v>
                </c:pt>
                <c:pt idx="6">
                  <c:v>1.1366466659119221</c:v>
                </c:pt>
                <c:pt idx="7">
                  <c:v>1.1435280040187163</c:v>
                </c:pt>
                <c:pt idx="8">
                  <c:v>1.357358040129597</c:v>
                </c:pt>
              </c:numCache>
            </c:numRef>
          </c:val>
        </c:ser>
        <c:ser>
          <c:idx val="1"/>
          <c:order val="1"/>
          <c:tx>
            <c:strRef>
              <c:f>rifiuti!$A$92</c:f>
              <c:strCache>
                <c:ptCount val="1"/>
                <c:pt idx="0">
                  <c:v>Raccolta differenziata pro-capite [Kg/ab*g]</c:v>
                </c:pt>
              </c:strCache>
            </c:strRef>
          </c:tx>
          <c:spPr>
            <a:ln w="2222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rifiuti!$C$95:$K$95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rifiuti!$C$97:$K$97</c:f>
              <c:numCache>
                <c:formatCode>0.00</c:formatCode>
                <c:ptCount val="9"/>
                <c:pt idx="0">
                  <c:v>0.40285980346509181</c:v>
                </c:pt>
                <c:pt idx="1">
                  <c:v>0.41883697483050403</c:v>
                </c:pt>
                <c:pt idx="2">
                  <c:v>0.50184985250385583</c:v>
                </c:pt>
                <c:pt idx="3">
                  <c:v>0.47024690415656251</c:v>
                </c:pt>
                <c:pt idx="4">
                  <c:v>0.42738508629035687</c:v>
                </c:pt>
                <c:pt idx="5">
                  <c:v>0.42223904912691279</c:v>
                </c:pt>
                <c:pt idx="6">
                  <c:v>0.49944254500169832</c:v>
                </c:pt>
                <c:pt idx="7">
                  <c:v>0.50292361616743164</c:v>
                </c:pt>
                <c:pt idx="8">
                  <c:v>0.56832581140226224</c:v>
                </c:pt>
              </c:numCache>
            </c:numRef>
          </c:val>
        </c:ser>
        <c:marker val="1"/>
        <c:axId val="86029440"/>
        <c:axId val="86030976"/>
      </c:lineChart>
      <c:catAx>
        <c:axId val="86029440"/>
        <c:scaling>
          <c:orientation val="minMax"/>
        </c:scaling>
        <c:axPos val="b"/>
        <c:numFmt formatCode="General" sourceLinked="1"/>
        <c:tickLblPos val="nextTo"/>
        <c:crossAx val="86030976"/>
        <c:crosses val="autoZero"/>
        <c:auto val="1"/>
        <c:lblAlgn val="ctr"/>
        <c:lblOffset val="100"/>
      </c:catAx>
      <c:valAx>
        <c:axId val="86030976"/>
        <c:scaling>
          <c:orientation val="minMax"/>
        </c:scaling>
        <c:axPos val="l"/>
        <c:majorGridlines/>
        <c:numFmt formatCode="0.00" sourceLinked="1"/>
        <c:tickLblPos val="nextTo"/>
        <c:crossAx val="86029440"/>
        <c:crosses val="autoZero"/>
        <c:crossBetween val="between"/>
        <c:majorUnit val="0.4"/>
      </c:valAx>
    </c:plotArea>
    <c:plotVisOnly val="1"/>
  </c:chart>
  <c:spPr>
    <a:ln>
      <a:noFill/>
    </a:ln>
  </c:sp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b="0" i="1">
                <a:solidFill>
                  <a:sysClr val="windowText" lastClr="000000"/>
                </a:solidFill>
              </a:rPr>
              <a:t>esempio: Rudiano</a:t>
            </a:r>
            <a:br>
              <a:rPr lang="en-US" sz="1100" b="0" i="1">
                <a:solidFill>
                  <a:sysClr val="windowText" lastClr="000000"/>
                </a:solidFill>
              </a:rPr>
            </a:br>
            <a:r>
              <a:rPr lang="en-US" sz="1100" b="0" i="1">
                <a:solidFill>
                  <a:sysClr val="windowText" lastClr="000000"/>
                </a:solidFill>
              </a:rPr>
              <a:t> (RD porta a porta dal 24/2/2009)</a:t>
            </a:r>
          </a:p>
        </c:rich>
      </c:tx>
      <c:layout>
        <c:manualLayout>
          <c:xMode val="edge"/>
          <c:yMode val="edge"/>
          <c:x val="0.25129734686778477"/>
          <c:y val="3.5509906347545896E-2"/>
        </c:manualLayout>
      </c:layout>
      <c:overlay val="1"/>
      <c:spPr>
        <a:noFill/>
      </c:spPr>
    </c:title>
    <c:plotArea>
      <c:layout>
        <c:manualLayout>
          <c:layoutTarget val="inner"/>
          <c:xMode val="edge"/>
          <c:yMode val="edge"/>
          <c:x val="0.10251326950066771"/>
          <c:y val="0.27771286383081339"/>
          <c:w val="0.85895605929018826"/>
          <c:h val="0.56706199311187822"/>
        </c:manualLayout>
      </c:layout>
      <c:lineChart>
        <c:grouping val="standard"/>
        <c:ser>
          <c:idx val="0"/>
          <c:order val="0"/>
          <c:tx>
            <c:strRef>
              <c:f>rifiuti!$A$32</c:f>
              <c:strCache>
                <c:ptCount val="1"/>
                <c:pt idx="0">
                  <c:v>Produzione pro-capite di rifiuti [Kg/ab*g]</c:v>
                </c:pt>
              </c:strCache>
            </c:strRef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rifiuti!$C$95:$K$95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rifiuti!$C$53:$K$53</c:f>
              <c:numCache>
                <c:formatCode>0.00</c:formatCode>
                <c:ptCount val="9"/>
                <c:pt idx="0">
                  <c:v>1.463665378215194</c:v>
                </c:pt>
                <c:pt idx="1">
                  <c:v>1.4607705550473558</c:v>
                </c:pt>
                <c:pt idx="2">
                  <c:v>1.5315481068905727</c:v>
                </c:pt>
                <c:pt idx="3">
                  <c:v>1.4377427928848854</c:v>
                </c:pt>
                <c:pt idx="4">
                  <c:v>1.4286914866795488</c:v>
                </c:pt>
                <c:pt idx="5">
                  <c:v>1.4134437719018795</c:v>
                </c:pt>
                <c:pt idx="6">
                  <c:v>1.3510977669356361</c:v>
                </c:pt>
                <c:pt idx="7">
                  <c:v>1.0537037349174199</c:v>
                </c:pt>
                <c:pt idx="8">
                  <c:v>1.0475560531303976</c:v>
                </c:pt>
              </c:numCache>
            </c:numRef>
          </c:val>
        </c:ser>
        <c:ser>
          <c:idx val="1"/>
          <c:order val="1"/>
          <c:tx>
            <c:strRef>
              <c:f>rifiuti!$A$92</c:f>
              <c:strCache>
                <c:ptCount val="1"/>
                <c:pt idx="0">
                  <c:v>Raccolta differenziata pro-capite [Kg/ab*g]</c:v>
                </c:pt>
              </c:strCache>
            </c:strRef>
          </c:tx>
          <c:spPr>
            <a:ln w="222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rifiuti!$C$95:$K$95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rifiuti!$C$113:$K$113</c:f>
              <c:numCache>
                <c:formatCode>0.00</c:formatCode>
                <c:ptCount val="9"/>
                <c:pt idx="0">
                  <c:v>0.41714463279133179</c:v>
                </c:pt>
                <c:pt idx="1">
                  <c:v>0.46394072828304167</c:v>
                </c:pt>
                <c:pt idx="2">
                  <c:v>0.50204146943872974</c:v>
                </c:pt>
                <c:pt idx="3">
                  <c:v>0.43836777755060519</c:v>
                </c:pt>
                <c:pt idx="4">
                  <c:v>0.43732246407261383</c:v>
                </c:pt>
                <c:pt idx="5">
                  <c:v>0.43223110544759474</c:v>
                </c:pt>
                <c:pt idx="6">
                  <c:v>0.46545318070932634</c:v>
                </c:pt>
                <c:pt idx="7">
                  <c:v>0.71114465069576949</c:v>
                </c:pt>
                <c:pt idx="8">
                  <c:v>0.72616585602999406</c:v>
                </c:pt>
              </c:numCache>
            </c:numRef>
          </c:val>
        </c:ser>
        <c:marker val="1"/>
        <c:axId val="86379136"/>
        <c:axId val="86389120"/>
      </c:lineChart>
      <c:catAx>
        <c:axId val="86379136"/>
        <c:scaling>
          <c:orientation val="minMax"/>
        </c:scaling>
        <c:axPos val="b"/>
        <c:numFmt formatCode="General" sourceLinked="1"/>
        <c:tickLblPos val="nextTo"/>
        <c:crossAx val="86389120"/>
        <c:crosses val="autoZero"/>
        <c:auto val="1"/>
        <c:lblAlgn val="ctr"/>
        <c:lblOffset val="100"/>
      </c:catAx>
      <c:valAx>
        <c:axId val="86389120"/>
        <c:scaling>
          <c:orientation val="minMax"/>
          <c:max val="1.6"/>
        </c:scaling>
        <c:axPos val="l"/>
        <c:majorGridlines/>
        <c:numFmt formatCode="0.00" sourceLinked="1"/>
        <c:tickLblPos val="nextTo"/>
        <c:crossAx val="86379136"/>
        <c:crosses val="autoZero"/>
        <c:crossBetween val="between"/>
        <c:majorUnit val="0.4"/>
      </c:valAx>
    </c:plotArea>
    <c:plotVisOnly val="1"/>
  </c:chart>
  <c:spPr>
    <a:ln>
      <a:noFill/>
    </a:ln>
  </c:sp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87"/>
          <c:y val="1.7492711370262391E-2"/>
        </c:manualLayout>
      </c:layout>
    </c:title>
    <c:plotArea>
      <c:layout>
        <c:manualLayout>
          <c:layoutTarget val="inner"/>
          <c:xMode val="edge"/>
          <c:yMode val="edge"/>
          <c:x val="0.10900635028277005"/>
          <c:y val="0.18157951262656719"/>
          <c:w val="0.84754365034514478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0.85069366760000376</c:v>
                </c:pt>
                <c:pt idx="2">
                  <c:v>0.75313507550000258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3.0186751939999903</c:v>
                </c:pt>
                <c:pt idx="9">
                  <c:v>1.1526086519999998</c:v>
                </c:pt>
                <c:pt idx="10">
                  <c:v>0.365053382200001</c:v>
                </c:pt>
                <c:pt idx="11">
                  <c:v>0.87292446730000306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5.4037687845000422</c:v>
                </c:pt>
                <c:pt idx="15">
                  <c:v>1.8347765539000001</c:v>
                </c:pt>
                <c:pt idx="16">
                  <c:v>2.5341102480000104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0.418822848400001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0.63000000000000222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80197120"/>
        <c:axId val="80198656"/>
      </c:barChart>
      <c:catAx>
        <c:axId val="80197120"/>
        <c:scaling>
          <c:orientation val="minMax"/>
        </c:scaling>
        <c:axPos val="b"/>
        <c:tickLblPos val="nextTo"/>
        <c:crossAx val="80198656"/>
        <c:crosses val="autoZero"/>
        <c:auto val="1"/>
        <c:lblAlgn val="ctr"/>
        <c:lblOffset val="100"/>
      </c:catAx>
      <c:valAx>
        <c:axId val="80198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  <c:layout/>
        </c:title>
        <c:numFmt formatCode="#,##0.00" sourceLinked="1"/>
        <c:tickLblPos val="nextTo"/>
        <c:crossAx val="8019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31"/>
          <c:y val="6.6411206257861191E-2"/>
          <c:w val="0.63646388150525757"/>
          <c:h val="6.4593577881539813E-2"/>
        </c:manualLayout>
      </c:layout>
    </c:legend>
    <c:plotVisOnly val="1"/>
  </c:chart>
  <c:spPr>
    <a:ln>
      <a:noFill/>
    </a:ln>
  </c:sp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aseline="0" dirty="0"/>
              <a:t>Velocità di incremento della produzione da fotovoltaico procapite</a:t>
            </a:r>
          </a:p>
        </c:rich>
      </c:tx>
      <c:layout>
        <c:manualLayout>
          <c:xMode val="edge"/>
          <c:yMode val="edge"/>
          <c:x val="0.16747107926881852"/>
          <c:y val="8.2294428730407307E-2"/>
        </c:manualLayout>
      </c:layout>
    </c:title>
    <c:plotArea>
      <c:layout>
        <c:manualLayout>
          <c:layoutTarget val="inner"/>
          <c:xMode val="edge"/>
          <c:yMode val="edge"/>
          <c:x val="0.25523280637663359"/>
          <c:y val="0.2652783533637243"/>
          <c:w val="0.71062665150495263"/>
          <c:h val="0.4724333908254274"/>
        </c:manualLayout>
      </c:layout>
      <c:lineChart>
        <c:grouping val="standard"/>
        <c:ser>
          <c:idx val="0"/>
          <c:order val="0"/>
          <c:tx>
            <c:strRef>
              <c:f>energia!$P$31</c:f>
              <c:strCache>
                <c:ptCount val="1"/>
                <c:pt idx="0">
                  <c:v>Franciacorta</c:v>
                </c:pt>
              </c:strCache>
            </c:strRef>
          </c:tx>
          <c:marker>
            <c:symbol val="none"/>
          </c:marker>
          <c:cat>
            <c:numRef>
              <c:f>energia!$H$31:$M$31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energia!$R$53:$W$53</c:f>
              <c:numCache>
                <c:formatCode>General</c:formatCode>
                <c:ptCount val="6"/>
                <c:pt idx="0">
                  <c:v>100</c:v>
                </c:pt>
                <c:pt idx="1">
                  <c:v>272.12933198376538</c:v>
                </c:pt>
                <c:pt idx="2">
                  <c:v>2499.7917133777169</c:v>
                </c:pt>
                <c:pt idx="3">
                  <c:v>5825.3827269084904</c:v>
                </c:pt>
                <c:pt idx="4">
                  <c:v>11045.714952317312</c:v>
                </c:pt>
                <c:pt idx="5">
                  <c:v>32124.17765762769</c:v>
                </c:pt>
              </c:numCache>
            </c:numRef>
          </c:val>
        </c:ser>
        <c:ser>
          <c:idx val="1"/>
          <c:order val="1"/>
          <c:tx>
            <c:strRef>
              <c:f>energia!$F$30</c:f>
              <c:strCache>
                <c:ptCount val="1"/>
                <c:pt idx="0">
                  <c:v>Pianura</c:v>
                </c:pt>
              </c:strCache>
            </c:strRef>
          </c:tx>
          <c:marker>
            <c:symbol val="none"/>
          </c:marker>
          <c:cat>
            <c:numRef>
              <c:f>energia!$H$31:$M$31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energia!$H$56:$M$56</c:f>
              <c:numCache>
                <c:formatCode>#,##0</c:formatCode>
                <c:ptCount val="6"/>
                <c:pt idx="0">
                  <c:v>100</c:v>
                </c:pt>
                <c:pt idx="1">
                  <c:v>1532.9484605806351</c:v>
                </c:pt>
                <c:pt idx="2">
                  <c:v>7497.7054571894405</c:v>
                </c:pt>
                <c:pt idx="3">
                  <c:v>15832.272865510498</c:v>
                </c:pt>
                <c:pt idx="4">
                  <c:v>44183.378678181602</c:v>
                </c:pt>
                <c:pt idx="5">
                  <c:v>152682.89011665792</c:v>
                </c:pt>
              </c:numCache>
            </c:numRef>
          </c:val>
        </c:ser>
        <c:marker val="1"/>
        <c:axId val="80968704"/>
        <c:axId val="86000768"/>
      </c:lineChart>
      <c:catAx>
        <c:axId val="80968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Anno</a:t>
                </a:r>
              </a:p>
            </c:rich>
          </c:tx>
          <c:layout/>
        </c:title>
        <c:numFmt formatCode="General" sourceLinked="1"/>
        <c:tickLblPos val="nextTo"/>
        <c:crossAx val="86000768"/>
        <c:crosses val="autoZero"/>
        <c:auto val="1"/>
        <c:lblAlgn val="ctr"/>
        <c:lblOffset val="100"/>
      </c:catAx>
      <c:valAx>
        <c:axId val="86000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Valori normalizzati</a:t>
                </a:r>
              </a:p>
            </c:rich>
          </c:tx>
          <c:layout>
            <c:manualLayout>
              <c:xMode val="edge"/>
              <c:yMode val="edge"/>
              <c:x val="1.9877693328192291E-2"/>
              <c:y val="0.29757675503755515"/>
            </c:manualLayout>
          </c:layout>
        </c:title>
        <c:numFmt formatCode="#,##0" sourceLinked="0"/>
        <c:tickLblPos val="nextTo"/>
        <c:crossAx val="8096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165294357974564"/>
          <c:y val="0.83839682658211179"/>
          <c:w val="0.80061712376246275"/>
          <c:h val="8.0936628204493599E-2"/>
        </c:manualLayout>
      </c:layout>
    </c:legend>
    <c:plotVisOnly val="1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/>
              <a:t>Contributo alla produzione </a:t>
            </a:r>
            <a:r>
              <a:rPr lang="it-IT" dirty="0" smtClean="0"/>
              <a:t>tramite </a:t>
            </a:r>
            <a:r>
              <a:rPr lang="it-IT" dirty="0"/>
              <a:t>fotovoltaico su scala provinciale </a:t>
            </a:r>
            <a:br>
              <a:rPr lang="it-IT" dirty="0"/>
            </a:br>
            <a:r>
              <a:rPr lang="it-IT" dirty="0" smtClean="0"/>
              <a:t>(2011) </a:t>
            </a:r>
            <a:endParaRPr lang="it-IT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4120476319770384E-2"/>
          <c:y val="0.31790641148273585"/>
          <c:w val="0.79736919532301387"/>
          <c:h val="0.67923889215561606"/>
        </c:manualLayout>
      </c:layout>
      <c:pie3DChart>
        <c:varyColors val="1"/>
        <c:ser>
          <c:idx val="0"/>
          <c:order val="0"/>
          <c:dPt>
            <c:idx val="2"/>
            <c:explosion val="79"/>
          </c:dPt>
          <c:dLbls>
            <c:showPercent val="1"/>
            <c:showLeaderLines val="1"/>
          </c:dLbls>
          <c:cat>
            <c:strRef>
              <c:f>composizione!$H$58:$H$60</c:f>
              <c:strCache>
                <c:ptCount val="3"/>
                <c:pt idx="0">
                  <c:v>Pianura</c:v>
                </c:pt>
                <c:pt idx="1">
                  <c:v>Franciacorta</c:v>
                </c:pt>
                <c:pt idx="2">
                  <c:v>Altri</c:v>
                </c:pt>
              </c:strCache>
            </c:strRef>
          </c:cat>
          <c:val>
            <c:numRef>
              <c:f>composizione!$G$58:$G$60</c:f>
              <c:numCache>
                <c:formatCode>0.00</c:formatCode>
                <c:ptCount val="3"/>
                <c:pt idx="0">
                  <c:v>12.765126403140444</c:v>
                </c:pt>
                <c:pt idx="1">
                  <c:v>11.833108422141461</c:v>
                </c:pt>
                <c:pt idx="2">
                  <c:v>75.401765174718093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6668180743432723"/>
          <c:y val="0.51235296349185999"/>
          <c:w val="0.23255530232053745"/>
          <c:h val="0.32045829596169673"/>
        </c:manualLayout>
      </c:layout>
    </c:legend>
    <c:plotVisOnly val="1"/>
  </c:chart>
  <c:spPr>
    <a:noFill/>
  </c:sp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/>
              <a:t>Contributo alla produzione tramite fotovoltaico su scala regionale </a:t>
            </a:r>
            <a:br>
              <a:rPr lang="it-IT" dirty="0"/>
            </a:br>
            <a:r>
              <a:rPr lang="it-IT" dirty="0" smtClean="0"/>
              <a:t>(2011) </a:t>
            </a:r>
            <a:endParaRPr lang="it-IT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0358046828304886E-2"/>
          <c:y val="0.27803156757993802"/>
          <c:w val="0.74092475940507685"/>
          <c:h val="0.63192023107664363"/>
        </c:manualLayout>
      </c:layout>
      <c:pie3DChart>
        <c:varyColors val="1"/>
        <c:ser>
          <c:idx val="0"/>
          <c:order val="0"/>
          <c:explosion val="22"/>
          <c:dPt>
            <c:idx val="2"/>
            <c:explosion val="88"/>
          </c:dPt>
          <c:dLbls>
            <c:showPercent val="1"/>
            <c:showLeaderLines val="1"/>
          </c:dLbls>
          <c:cat>
            <c:strRef>
              <c:f>composizione!$H$58:$H$60</c:f>
              <c:strCache>
                <c:ptCount val="3"/>
                <c:pt idx="0">
                  <c:v>Pianura</c:v>
                </c:pt>
                <c:pt idx="1">
                  <c:v>Franciacorta</c:v>
                </c:pt>
                <c:pt idx="2">
                  <c:v>Altri</c:v>
                </c:pt>
              </c:strCache>
            </c:strRef>
          </c:cat>
          <c:val>
            <c:numRef>
              <c:f>composizione!$F$58:$F$60</c:f>
              <c:numCache>
                <c:formatCode>0.00</c:formatCode>
                <c:ptCount val="3"/>
                <c:pt idx="0">
                  <c:v>2.4673756023566451</c:v>
                </c:pt>
                <c:pt idx="1">
                  <c:v>2.2872255314017012</c:v>
                </c:pt>
                <c:pt idx="2" formatCode="#,##0.00">
                  <c:v>95.245398866241658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86680179829007"/>
          <c:y val="0.50486157895113248"/>
          <c:w val="0.17836168498739693"/>
          <c:h val="0.1970889742324444"/>
        </c:manualLayout>
      </c:layout>
      <c:txPr>
        <a:bodyPr/>
        <a:lstStyle/>
        <a:p>
          <a:pPr rtl="0">
            <a:defRPr/>
          </a:pPr>
          <a:endParaRPr lang="it-IT"/>
        </a:p>
      </c:txPr>
    </c:legend>
    <c:plotVisOnly val="1"/>
  </c:chart>
  <c:spPr>
    <a:ln>
      <a:noFill/>
    </a:ln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95"/>
          <c:y val="1.7492711370262391E-2"/>
        </c:manualLayout>
      </c:layout>
    </c:title>
    <c:plotArea>
      <c:layout>
        <c:manualLayout>
          <c:layoutTarget val="inner"/>
          <c:xMode val="edge"/>
          <c:yMode val="edge"/>
          <c:x val="0.10900635028277009"/>
          <c:y val="0.18157951262656719"/>
          <c:w val="0.84754365034514501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0.85069366760000265</c:v>
                </c:pt>
                <c:pt idx="2">
                  <c:v>0.7531350755000018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3.0186751939999934</c:v>
                </c:pt>
                <c:pt idx="9">
                  <c:v>1.1526086519999998</c:v>
                </c:pt>
                <c:pt idx="10">
                  <c:v>0.36505338220000066</c:v>
                </c:pt>
                <c:pt idx="11">
                  <c:v>0.87292446730000206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5.4037687845000262</c:v>
                </c:pt>
                <c:pt idx="15">
                  <c:v>1.8347765539000001</c:v>
                </c:pt>
                <c:pt idx="16">
                  <c:v>2.5341102480000073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0.41882284840000067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0.63000000000000145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87318912"/>
        <c:axId val="87320448"/>
      </c:barChart>
      <c:catAx>
        <c:axId val="87318912"/>
        <c:scaling>
          <c:orientation val="minMax"/>
        </c:scaling>
        <c:axPos val="b"/>
        <c:tickLblPos val="nextTo"/>
        <c:crossAx val="87320448"/>
        <c:crosses val="autoZero"/>
        <c:auto val="1"/>
        <c:lblAlgn val="ctr"/>
        <c:lblOffset val="100"/>
      </c:catAx>
      <c:valAx>
        <c:axId val="87320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  <c:layout/>
        </c:title>
        <c:numFmt formatCode="#,##0.00" sourceLinked="1"/>
        <c:tickLblPos val="nextTo"/>
        <c:crossAx val="8731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37"/>
          <c:y val="6.6411206257861191E-2"/>
          <c:w val="0.63646388150525757"/>
          <c:h val="6.459357788153984E-2"/>
        </c:manualLayout>
      </c:layout>
    </c:legend>
    <c:plotVisOnly val="1"/>
  </c:chart>
  <c:spPr>
    <a:ln>
      <a:noFill/>
    </a:ln>
  </c:sp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35036278091413"/>
          <c:y val="0.1165980739396425"/>
          <c:w val="0.80420445719392464"/>
          <c:h val="0.67718994233527885"/>
        </c:manualLayout>
      </c:layout>
      <c:barChart>
        <c:barDir val="col"/>
        <c:grouping val="clustered"/>
        <c:ser>
          <c:idx val="0"/>
          <c:order val="0"/>
          <c:tx>
            <c:strRef>
              <c:f>'politiche urbanistiche'!$N$120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89A54E"/>
            </a:solidFill>
            <a:ln w="25400">
              <a:noFill/>
            </a:ln>
          </c:spPr>
          <c:cat>
            <c:strRef>
              <c:f>'politiche urbanistiche'!$B$121:$B$143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'politiche urbanistiche'!$N$121:$N$143</c:f>
              <c:numCache>
                <c:formatCode>0.00</c:formatCode>
                <c:ptCount val="23"/>
                <c:pt idx="0">
                  <c:v>4.45</c:v>
                </c:pt>
                <c:pt idx="1">
                  <c:v>5.1639999999999944</c:v>
                </c:pt>
                <c:pt idx="2">
                  <c:v>11.3</c:v>
                </c:pt>
                <c:pt idx="3">
                  <c:v>0.25</c:v>
                </c:pt>
                <c:pt idx="4">
                  <c:v>5.2631578947368416</c:v>
                </c:pt>
                <c:pt idx="5">
                  <c:v>5.95</c:v>
                </c:pt>
                <c:pt idx="6">
                  <c:v>2.29</c:v>
                </c:pt>
                <c:pt idx="7">
                  <c:v>2.06</c:v>
                </c:pt>
                <c:pt idx="8">
                  <c:v>1.72</c:v>
                </c:pt>
                <c:pt idx="9">
                  <c:v>0</c:v>
                </c:pt>
                <c:pt idx="10">
                  <c:v>0</c:v>
                </c:pt>
                <c:pt idx="11">
                  <c:v>4.0599999999999996</c:v>
                </c:pt>
                <c:pt idx="12">
                  <c:v>0</c:v>
                </c:pt>
                <c:pt idx="13">
                  <c:v>0</c:v>
                </c:pt>
                <c:pt idx="14">
                  <c:v>1.42</c:v>
                </c:pt>
                <c:pt idx="15">
                  <c:v>4</c:v>
                </c:pt>
                <c:pt idx="16">
                  <c:v>4.4000000000000004</c:v>
                </c:pt>
                <c:pt idx="17">
                  <c:v>8.3800000000000008</c:v>
                </c:pt>
                <c:pt idx="18">
                  <c:v>2.64</c:v>
                </c:pt>
                <c:pt idx="19">
                  <c:v>5.6099999999999985</c:v>
                </c:pt>
                <c:pt idx="20">
                  <c:v>6.6599999999999975</c:v>
                </c:pt>
                <c:pt idx="21">
                  <c:v>4.55</c:v>
                </c:pt>
                <c:pt idx="22">
                  <c:v>11.11</c:v>
                </c:pt>
              </c:numCache>
            </c:numRef>
          </c:val>
        </c:ser>
        <c:ser>
          <c:idx val="1"/>
          <c:order val="1"/>
          <c:tx>
            <c:strRef>
              <c:f>'politiche urbanistiche'!$O$120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B9CD96"/>
            </a:solidFill>
            <a:ln w="25400">
              <a:noFill/>
            </a:ln>
          </c:spPr>
          <c:cat>
            <c:strRef>
              <c:f>'politiche urbanistiche'!$B$121:$B$143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'politiche urbanistiche'!$O$121:$O$143</c:f>
              <c:numCache>
                <c:formatCode>0.00</c:formatCode>
                <c:ptCount val="23"/>
                <c:pt idx="0">
                  <c:v>4.45</c:v>
                </c:pt>
                <c:pt idx="1">
                  <c:v>5.1639999999999944</c:v>
                </c:pt>
                <c:pt idx="2">
                  <c:v>12.64</c:v>
                </c:pt>
                <c:pt idx="3">
                  <c:v>0.26</c:v>
                </c:pt>
                <c:pt idx="4">
                  <c:v>5.2631578947368416</c:v>
                </c:pt>
                <c:pt idx="5">
                  <c:v>5.95</c:v>
                </c:pt>
                <c:pt idx="6">
                  <c:v>2.29</c:v>
                </c:pt>
                <c:pt idx="7">
                  <c:v>2.06</c:v>
                </c:pt>
                <c:pt idx="8">
                  <c:v>1.8</c:v>
                </c:pt>
                <c:pt idx="9">
                  <c:v>0</c:v>
                </c:pt>
                <c:pt idx="10">
                  <c:v>0</c:v>
                </c:pt>
                <c:pt idx="11">
                  <c:v>4.0599999999999996</c:v>
                </c:pt>
                <c:pt idx="12">
                  <c:v>0</c:v>
                </c:pt>
                <c:pt idx="13">
                  <c:v>2.5</c:v>
                </c:pt>
                <c:pt idx="14">
                  <c:v>1.42</c:v>
                </c:pt>
                <c:pt idx="15">
                  <c:v>4</c:v>
                </c:pt>
                <c:pt idx="16">
                  <c:v>4.4000000000000004</c:v>
                </c:pt>
                <c:pt idx="17">
                  <c:v>8.3800000000000008</c:v>
                </c:pt>
                <c:pt idx="18">
                  <c:v>2.64</c:v>
                </c:pt>
                <c:pt idx="19">
                  <c:v>5.6099999999999985</c:v>
                </c:pt>
                <c:pt idx="20">
                  <c:v>6.6599999999999975</c:v>
                </c:pt>
                <c:pt idx="21">
                  <c:v>4.55</c:v>
                </c:pt>
                <c:pt idx="22">
                  <c:v>11.11</c:v>
                </c:pt>
              </c:numCache>
            </c:numRef>
          </c:val>
        </c:ser>
        <c:ser>
          <c:idx val="2"/>
          <c:order val="2"/>
          <c:tx>
            <c:strRef>
              <c:f>'politiche urbanistiche'!$P$120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'politiche urbanistiche'!$B$121:$B$143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'politiche urbanistiche'!$P$121:$P$143</c:f>
              <c:numCache>
                <c:formatCode>0.00</c:formatCode>
                <c:ptCount val="23"/>
                <c:pt idx="0">
                  <c:v>4.45</c:v>
                </c:pt>
                <c:pt idx="1">
                  <c:v>5.1639999999999944</c:v>
                </c:pt>
                <c:pt idx="2">
                  <c:v>12.64</c:v>
                </c:pt>
                <c:pt idx="3">
                  <c:v>0.26</c:v>
                </c:pt>
                <c:pt idx="4">
                  <c:v>5.2631578947368416</c:v>
                </c:pt>
                <c:pt idx="5">
                  <c:v>7.87</c:v>
                </c:pt>
                <c:pt idx="6">
                  <c:v>2.69</c:v>
                </c:pt>
                <c:pt idx="7">
                  <c:v>2.8899999999999997</c:v>
                </c:pt>
                <c:pt idx="8">
                  <c:v>1.8</c:v>
                </c:pt>
                <c:pt idx="9">
                  <c:v>0</c:v>
                </c:pt>
                <c:pt idx="10">
                  <c:v>1</c:v>
                </c:pt>
                <c:pt idx="11">
                  <c:v>4.0599999999999996</c:v>
                </c:pt>
                <c:pt idx="12">
                  <c:v>0</c:v>
                </c:pt>
                <c:pt idx="13">
                  <c:v>3.125</c:v>
                </c:pt>
                <c:pt idx="14">
                  <c:v>1.42</c:v>
                </c:pt>
                <c:pt idx="15">
                  <c:v>4</c:v>
                </c:pt>
                <c:pt idx="16">
                  <c:v>4.4140625</c:v>
                </c:pt>
                <c:pt idx="17">
                  <c:v>8.3800000000000008</c:v>
                </c:pt>
                <c:pt idx="18">
                  <c:v>2.64</c:v>
                </c:pt>
                <c:pt idx="19">
                  <c:v>5.6099999999999985</c:v>
                </c:pt>
                <c:pt idx="20">
                  <c:v>6.6099999999999985</c:v>
                </c:pt>
                <c:pt idx="21">
                  <c:v>0</c:v>
                </c:pt>
                <c:pt idx="22">
                  <c:v>11.11</c:v>
                </c:pt>
              </c:numCache>
            </c:numRef>
          </c:val>
        </c:ser>
        <c:axId val="87394176"/>
        <c:axId val="87395712"/>
      </c:barChart>
      <c:catAx>
        <c:axId val="87394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87395712"/>
        <c:crossesAt val="0"/>
        <c:auto val="1"/>
        <c:lblAlgn val="ctr"/>
        <c:lblOffset val="100"/>
        <c:tickLblSkip val="1"/>
        <c:tickMarkSkip val="1"/>
      </c:catAx>
      <c:valAx>
        <c:axId val="87395712"/>
        <c:scaling>
          <c:orientation val="minMax"/>
          <c:max val="3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it-IT"/>
                  <a:t>km/kmq</a:t>
                </a:r>
              </a:p>
            </c:rich>
          </c:tx>
          <c:layout>
            <c:manualLayout>
              <c:xMode val="edge"/>
              <c:yMode val="edge"/>
              <c:x val="1.9346873798998708E-2"/>
              <c:y val="0.36486491233205826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87394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2047522513111468"/>
          <c:y val="0.2057001239157373"/>
          <c:w val="6.2287603783671631E-2"/>
          <c:h val="0.25952404648303723"/>
        </c:manualLayout>
      </c:layout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548131743032908"/>
          <c:y val="6.9919214643624134E-2"/>
          <c:w val="0.57440419947506549"/>
          <c:h val="0.7344480898221055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('sup agricola dusaf'!$J$3:$J$5,'sup agricola dusaf'!$J$7:$J$25)</c:f>
              <c:numCache>
                <c:formatCode>0.00%</c:formatCode>
                <c:ptCount val="22"/>
                <c:pt idx="0">
                  <c:v>-0.11546649005681819</c:v>
                </c:pt>
                <c:pt idx="1">
                  <c:v>-8.8498021369021546E-2</c:v>
                </c:pt>
                <c:pt idx="2">
                  <c:v>-0.22702440299999993</c:v>
                </c:pt>
                <c:pt idx="3">
                  <c:v>-0.14012296209876537</c:v>
                </c:pt>
                <c:pt idx="4">
                  <c:v>-0.36824874940939589</c:v>
                </c:pt>
                <c:pt idx="5">
                  <c:v>-8.4949626794625713E-2</c:v>
                </c:pt>
                <c:pt idx="6">
                  <c:v>-6.4694231642156971E-2</c:v>
                </c:pt>
                <c:pt idx="7">
                  <c:v>-0.33378024436676862</c:v>
                </c:pt>
                <c:pt idx="8">
                  <c:v>-7.8749425698005693E-2</c:v>
                </c:pt>
                <c:pt idx="9">
                  <c:v>-9.8817792636363727E-2</c:v>
                </c:pt>
                <c:pt idx="10">
                  <c:v>-0.17438603425490196</c:v>
                </c:pt>
                <c:pt idx="11">
                  <c:v>-9.531803365079361E-2</c:v>
                </c:pt>
                <c:pt idx="12">
                  <c:v>-0.11291009110395005</c:v>
                </c:pt>
                <c:pt idx="13">
                  <c:v>-0.24517916743499579</c:v>
                </c:pt>
                <c:pt idx="14">
                  <c:v>-0.11351616035560499</c:v>
                </c:pt>
                <c:pt idx="15">
                  <c:v>-0.40186003490238631</c:v>
                </c:pt>
                <c:pt idx="16">
                  <c:v>-0.17951913563008176</c:v>
                </c:pt>
                <c:pt idx="17">
                  <c:v>-0.18493988618821353</c:v>
                </c:pt>
                <c:pt idx="18">
                  <c:v>-0.18389519284853073</c:v>
                </c:pt>
                <c:pt idx="19">
                  <c:v>-0.28042792152235496</c:v>
                </c:pt>
                <c:pt idx="20">
                  <c:v>-9.8350415018797058E-2</c:v>
                </c:pt>
                <c:pt idx="21">
                  <c:v>-3.9955707163289611E-2</c:v>
                </c:pt>
              </c:numCache>
            </c:numRef>
          </c:xVal>
          <c:yVal>
            <c:numRef>
              <c:f>('sup agricola dusaf'!$K$3:$K$5,'sup agricola dusaf'!$K$7:$K$25)</c:f>
              <c:numCache>
                <c:formatCode>0.00%</c:formatCode>
                <c:ptCount val="22"/>
                <c:pt idx="0">
                  <c:v>5.9200582613636414E-2</c:v>
                </c:pt>
                <c:pt idx="1">
                  <c:v>5.0249763334795965E-2</c:v>
                </c:pt>
                <c:pt idx="2">
                  <c:v>0.13033143739130473</c:v>
                </c:pt>
                <c:pt idx="3">
                  <c:v>9.2324624488017468E-2</c:v>
                </c:pt>
                <c:pt idx="4">
                  <c:v>0.26232423002684641</c:v>
                </c:pt>
                <c:pt idx="5">
                  <c:v>4.4903466967370513E-2</c:v>
                </c:pt>
                <c:pt idx="6">
                  <c:v>3.2186942017973987E-2</c:v>
                </c:pt>
                <c:pt idx="7">
                  <c:v>0.27368434234042582</c:v>
                </c:pt>
                <c:pt idx="8">
                  <c:v>4.6762108784425459E-2</c:v>
                </c:pt>
                <c:pt idx="9">
                  <c:v>8.013235912121236E-2</c:v>
                </c:pt>
                <c:pt idx="10">
                  <c:v>0.16100217013725493</c:v>
                </c:pt>
                <c:pt idx="11">
                  <c:v>5.9912776463844908E-2</c:v>
                </c:pt>
                <c:pt idx="12">
                  <c:v>5.5607001787941833E-2</c:v>
                </c:pt>
                <c:pt idx="13">
                  <c:v>0.17348864699830721</c:v>
                </c:pt>
                <c:pt idx="14">
                  <c:v>5.8069677413529724E-2</c:v>
                </c:pt>
                <c:pt idx="15">
                  <c:v>0.23969474822125816</c:v>
                </c:pt>
                <c:pt idx="16">
                  <c:v>0.11131496692073165</c:v>
                </c:pt>
                <c:pt idx="17">
                  <c:v>6.6037556891634985E-2</c:v>
                </c:pt>
                <c:pt idx="18">
                  <c:v>0.14240339624717452</c:v>
                </c:pt>
                <c:pt idx="19">
                  <c:v>0.17077070735710242</c:v>
                </c:pt>
                <c:pt idx="20">
                  <c:v>5.8383048693608997E-2</c:v>
                </c:pt>
                <c:pt idx="21">
                  <c:v>1.3931704570917778E-2</c:v>
                </c:pt>
              </c:numCache>
            </c:numRef>
          </c:yVal>
        </c:ser>
        <c:axId val="107219584"/>
        <c:axId val="66454272"/>
      </c:scatterChart>
      <c:valAx>
        <c:axId val="10721958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Decremento  percentuale sup. agricola tra il 1954 e il 2009</a:t>
                </a:r>
              </a:p>
            </c:rich>
          </c:tx>
          <c:layout>
            <c:manualLayout>
              <c:xMode val="edge"/>
              <c:yMode val="edge"/>
              <c:x val="0.16027996500437439"/>
              <c:y val="0.89256926217556143"/>
            </c:manualLayout>
          </c:layout>
        </c:title>
        <c:numFmt formatCode="0.00%" sourceLinked="1"/>
        <c:majorTickMark val="none"/>
        <c:tickLblPos val="low"/>
        <c:spPr>
          <a:ln w="22225">
            <a:solidFill>
              <a:srgbClr val="1F497D">
                <a:lumMod val="60000"/>
                <a:lumOff val="40000"/>
              </a:srgbClr>
            </a:solidFill>
            <a:prstDash val="dash"/>
          </a:ln>
        </c:spPr>
        <c:crossAx val="66454272"/>
        <c:crossesAt val="0.10830000000000002"/>
        <c:crossBetween val="midCat"/>
      </c:valAx>
      <c:valAx>
        <c:axId val="66454272"/>
        <c:scaling>
          <c:orientation val="minMax"/>
          <c:max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Incremento percentnuale sup. urbanizzata tra il 1954 e il 2009</a:t>
                </a:r>
              </a:p>
            </c:rich>
          </c:tx>
          <c:layout>
            <c:manualLayout>
              <c:xMode val="edge"/>
              <c:yMode val="edge"/>
              <c:x val="0.87338072170470316"/>
              <c:y val="5.8607068242068863E-2"/>
            </c:manualLayout>
          </c:layout>
        </c:title>
        <c:numFmt formatCode="0.00%" sourceLinked="1"/>
        <c:majorTickMark val="none"/>
        <c:tickLblPos val="high"/>
        <c:spPr>
          <a:ln w="22225">
            <a:solidFill>
              <a:srgbClr val="1F497D">
                <a:lumMod val="60000"/>
                <a:lumOff val="40000"/>
              </a:srgbClr>
            </a:solidFill>
            <a:prstDash val="dash"/>
          </a:ln>
        </c:spPr>
        <c:crossAx val="107219584"/>
        <c:crossesAt val="-0.16870000000000004"/>
        <c:crossBetween val="midCat"/>
        <c:majorUnit val="0.1"/>
      </c:valAx>
    </c:plotArea>
    <c:plotVisOnly val="1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82"/>
          <c:y val="1.7492711370262409E-2"/>
        </c:manualLayout>
      </c:layout>
    </c:title>
    <c:plotArea>
      <c:layout>
        <c:manualLayout>
          <c:layoutTarget val="inner"/>
          <c:xMode val="edge"/>
          <c:yMode val="edge"/>
          <c:x val="0.10900635028277003"/>
          <c:y val="0.18157951262656719"/>
          <c:w val="0.84754365034514456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0.85069366760000364</c:v>
                </c:pt>
                <c:pt idx="2">
                  <c:v>0.75313507550000236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3.0186751939999907</c:v>
                </c:pt>
                <c:pt idx="9">
                  <c:v>1.1526086519999998</c:v>
                </c:pt>
                <c:pt idx="10">
                  <c:v>0.36505338220000094</c:v>
                </c:pt>
                <c:pt idx="11">
                  <c:v>0.87292446730000295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5.4037687845000395</c:v>
                </c:pt>
                <c:pt idx="15">
                  <c:v>1.8347765539000001</c:v>
                </c:pt>
                <c:pt idx="16">
                  <c:v>2.5341102480000099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0.41882284840000095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0.63000000000000211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66463616"/>
        <c:axId val="66465152"/>
      </c:barChart>
      <c:catAx>
        <c:axId val="66463616"/>
        <c:scaling>
          <c:orientation val="minMax"/>
        </c:scaling>
        <c:axPos val="b"/>
        <c:tickLblPos val="nextTo"/>
        <c:crossAx val="66465152"/>
        <c:crosses val="autoZero"/>
        <c:auto val="1"/>
        <c:lblAlgn val="ctr"/>
        <c:lblOffset val="100"/>
      </c:catAx>
      <c:valAx>
        <c:axId val="66465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6646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28"/>
          <c:y val="6.6411206257861413E-2"/>
          <c:w val="0.63646388150525757"/>
          <c:h val="6.4593577881539785E-2"/>
        </c:manualLayout>
      </c:layout>
    </c:legend>
    <c:plotVisOnly val="1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Cave VS </a:t>
            </a:r>
            <a:r>
              <a:rPr lang="en-US" sz="1100" dirty="0" err="1"/>
              <a:t>urbanizzato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(1954)</a:t>
            </a:r>
          </a:p>
        </c:rich>
      </c:tx>
      <c:layout>
        <c:manualLayout>
          <c:xMode val="edge"/>
          <c:yMode val="edge"/>
          <c:x val="0.30593596176388627"/>
          <c:y val="3.1371911057501596E-2"/>
        </c:manualLayout>
      </c:layout>
    </c:title>
    <c:plotArea>
      <c:layout>
        <c:manualLayout>
          <c:layoutTarget val="inner"/>
          <c:xMode val="edge"/>
          <c:yMode val="edge"/>
          <c:x val="0.2070105084448087"/>
          <c:y val="0.16756039537611037"/>
          <c:w val="0.7229151421128126"/>
          <c:h val="0.54729524766851334"/>
        </c:manualLayout>
      </c:layout>
      <c:scatterChart>
        <c:scatterStyle val="lineMarker"/>
        <c:ser>
          <c:idx val="0"/>
          <c:order val="0"/>
          <c:tx>
            <c:strRef>
              <c:f>'cave e discariche (kmq)'!$C$5</c:f>
              <c:strCache>
                <c:ptCount val="1"/>
                <c:pt idx="0">
                  <c:v>1954</c:v>
                </c:pt>
              </c:strCache>
            </c:strRef>
          </c:tx>
          <c:spPr>
            <a:ln w="28575">
              <a:noFill/>
            </a:ln>
          </c:spPr>
          <c:xVal>
            <c:numRef>
              <c:f>'urbanizzato (kmq)'!$O$6:$O$28</c:f>
              <c:numCache>
                <c:formatCode>#,##0.00</c:formatCode>
                <c:ptCount val="23"/>
                <c:pt idx="0">
                  <c:v>0.16930700169999999</c:v>
                </c:pt>
                <c:pt idx="1">
                  <c:v>0.27809761440000003</c:v>
                </c:pt>
                <c:pt idx="2">
                  <c:v>0.15361046350000057</c:v>
                </c:pt>
                <c:pt idx="3">
                  <c:v>0.30545908750000073</c:v>
                </c:pt>
                <c:pt idx="4">
                  <c:v>0.25005542470000003</c:v>
                </c:pt>
                <c:pt idx="5">
                  <c:v>0.26434871460000031</c:v>
                </c:pt>
                <c:pt idx="6">
                  <c:v>0.19303943710000057</c:v>
                </c:pt>
                <c:pt idx="7">
                  <c:v>0.22559234000000036</c:v>
                </c:pt>
                <c:pt idx="8">
                  <c:v>0.31741073510000151</c:v>
                </c:pt>
                <c:pt idx="9">
                  <c:v>0.16779864100000033</c:v>
                </c:pt>
                <c:pt idx="10">
                  <c:v>0.1006165971</c:v>
                </c:pt>
                <c:pt idx="11">
                  <c:v>5.1813399600000004E-2</c:v>
                </c:pt>
                <c:pt idx="12">
                  <c:v>0.25917404800000005</c:v>
                </c:pt>
                <c:pt idx="13">
                  <c:v>0.89459601250000065</c:v>
                </c:pt>
                <c:pt idx="14">
                  <c:v>1.4071108236000003</c:v>
                </c:pt>
                <c:pt idx="15">
                  <c:v>0.58064573080000004</c:v>
                </c:pt>
                <c:pt idx="16">
                  <c:v>0.32412466940000151</c:v>
                </c:pt>
                <c:pt idx="17">
                  <c:v>0.13567318150000021</c:v>
                </c:pt>
                <c:pt idx="18">
                  <c:v>0.30199604780000067</c:v>
                </c:pt>
                <c:pt idx="19">
                  <c:v>0.22258309070000001</c:v>
                </c:pt>
                <c:pt idx="20">
                  <c:v>0.57425711220000064</c:v>
                </c:pt>
                <c:pt idx="21">
                  <c:v>0.16375788170000033</c:v>
                </c:pt>
                <c:pt idx="22">
                  <c:v>0.18504884570000052</c:v>
                </c:pt>
              </c:numCache>
            </c:numRef>
          </c:xVal>
          <c:yVal>
            <c:numRef>
              <c:f>'cave e discariche (kmq)'!$C$6:$C$28</c:f>
              <c:numCache>
                <c:formatCode>#,##0.0000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3.8474368569500115E-3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9.0091303562400363E-3</c:v>
                </c:pt>
                <c:pt idx="21">
                  <c:v>0</c:v>
                </c:pt>
                <c:pt idx="22">
                  <c:v>0</c:v>
                </c:pt>
              </c:numCache>
            </c:numRef>
          </c:yVal>
        </c:ser>
        <c:axId val="107523456"/>
        <c:axId val="107165184"/>
      </c:scatterChart>
      <c:valAx>
        <c:axId val="107523456"/>
        <c:scaling>
          <c:orientation val="minMax"/>
          <c:max val="6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urbanizzato (kmq)</a:t>
                </a:r>
              </a:p>
            </c:rich>
          </c:tx>
          <c:layout>
            <c:manualLayout>
              <c:xMode val="edge"/>
              <c:yMode val="edge"/>
              <c:x val="0.41655855750373211"/>
              <c:y val="0.86656154326612944"/>
            </c:manualLayout>
          </c:layout>
        </c:title>
        <c:numFmt formatCode="#,##0.00" sourceLinked="1"/>
        <c:majorTickMark val="none"/>
        <c:tickLblPos val="low"/>
        <c:spPr>
          <a:ln w="22225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7165184"/>
        <c:crossesAt val="6.0000000000000342E-4"/>
        <c:crossBetween val="midCat"/>
        <c:majorUnit val="2"/>
      </c:valAx>
      <c:valAx>
        <c:axId val="107165184"/>
        <c:scaling>
          <c:orientation val="minMax"/>
          <c:max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cave e discariche (kmq)</a:t>
                </a:r>
              </a:p>
            </c:rich>
          </c:tx>
          <c:layout>
            <c:manualLayout>
              <c:xMode val="edge"/>
              <c:yMode val="edge"/>
              <c:x val="6.3091482649842547E-3"/>
              <c:y val="0.1788574997696159"/>
            </c:manualLayout>
          </c:layout>
        </c:title>
        <c:numFmt formatCode="#,##0.00" sourceLinked="0"/>
        <c:tickLblPos val="low"/>
        <c:spPr>
          <a:ln w="22225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7523456"/>
        <c:crossesAt val="0.33000000000000185"/>
        <c:crossBetween val="midCat"/>
        <c:majorUnit val="0.1"/>
      </c:valAx>
    </c:plotArea>
    <c:plotVisOnly val="1"/>
  </c:chart>
  <c:spPr>
    <a:ln>
      <a:noFill/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Cave </a:t>
            </a:r>
            <a:r>
              <a:rPr lang="en-US" sz="1100" dirty="0"/>
              <a:t>VS </a:t>
            </a:r>
            <a:r>
              <a:rPr lang="en-US" sz="1100" dirty="0" err="1"/>
              <a:t>urbanizzato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2009*)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33832986678552057"/>
          <c:y val="5.6911124141397283E-2"/>
        </c:manualLayout>
      </c:layout>
    </c:title>
    <c:plotArea>
      <c:layout>
        <c:manualLayout>
          <c:layoutTarget val="inner"/>
          <c:xMode val="edge"/>
          <c:yMode val="edge"/>
          <c:x val="0.18255764904386951"/>
          <c:y val="0.17225196850393701"/>
          <c:w val="0.72782424071991003"/>
          <c:h val="0.65221539243078874"/>
        </c:manualLayout>
      </c:layout>
      <c:scatterChart>
        <c:scatterStyle val="lineMarker"/>
        <c:ser>
          <c:idx val="0"/>
          <c:order val="0"/>
          <c:tx>
            <c:strRef>
              <c:f>'cave e discariche (kmq)'!$F$5</c:f>
              <c:strCache>
                <c:ptCount val="1"/>
                <c:pt idx="0">
                  <c:v>2009</c:v>
                </c:pt>
              </c:strCache>
            </c:strRef>
          </c:tx>
          <c:spPr>
            <a:ln w="28575">
              <a:noFill/>
            </a:ln>
          </c:spPr>
          <c:x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0.85069366760000265</c:v>
                </c:pt>
                <c:pt idx="2">
                  <c:v>0.7531350755000018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3.0186751939999934</c:v>
                </c:pt>
                <c:pt idx="9">
                  <c:v>1.1526086519999998</c:v>
                </c:pt>
                <c:pt idx="10">
                  <c:v>0.36505338220000066</c:v>
                </c:pt>
                <c:pt idx="11">
                  <c:v>0.87292446730000206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5.4037687845000262</c:v>
                </c:pt>
                <c:pt idx="15">
                  <c:v>1.8347765539000001</c:v>
                </c:pt>
                <c:pt idx="16">
                  <c:v>2.5341102480000073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0.41882284840000067</c:v>
                </c:pt>
              </c:numCache>
            </c:numRef>
          </c:xVal>
          <c:yVal>
            <c:numRef>
              <c:f>'cave e discariche (kmq)'!$F$6:$F$28</c:f>
              <c:numCache>
                <c:formatCode>#,##0.0000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6.5371524200000003E-2</c:v>
                </c:pt>
                <c:pt idx="3" formatCode="@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5.9757391100000209E-2</c:v>
                </c:pt>
                <c:pt idx="8">
                  <c:v>0</c:v>
                </c:pt>
                <c:pt idx="9">
                  <c:v>0.12012721670000009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3.3447051700000001E-2</c:v>
                </c:pt>
                <c:pt idx="14">
                  <c:v>0.11502578840000027</c:v>
                </c:pt>
                <c:pt idx="15">
                  <c:v>3.4754855500000001E-2</c:v>
                </c:pt>
                <c:pt idx="16">
                  <c:v>0.10968257580000017</c:v>
                </c:pt>
                <c:pt idx="17">
                  <c:v>4.52139186E-2</c:v>
                </c:pt>
                <c:pt idx="18">
                  <c:v>0.1582417995000007</c:v>
                </c:pt>
                <c:pt idx="19">
                  <c:v>0</c:v>
                </c:pt>
                <c:pt idx="20">
                  <c:v>0.44475484779999996</c:v>
                </c:pt>
                <c:pt idx="21">
                  <c:v>0</c:v>
                </c:pt>
                <c:pt idx="22">
                  <c:v>1.11520874E-2</c:v>
                </c:pt>
              </c:numCache>
            </c:numRef>
          </c:yVal>
        </c:ser>
        <c:axId val="107181184"/>
        <c:axId val="107183104"/>
      </c:scatterChart>
      <c:valAx>
        <c:axId val="10718118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urbanizzato (kmq)</a:t>
                </a:r>
              </a:p>
            </c:rich>
          </c:tx>
        </c:title>
        <c:numFmt formatCode="#,##0.00" sourceLinked="1"/>
        <c:tickLblPos val="low"/>
        <c:spPr>
          <a:ln w="22225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7183104"/>
        <c:crossesAt val="5.4400000000000184E-2"/>
        <c:crossBetween val="midCat"/>
        <c:majorUnit val="2"/>
      </c:valAx>
      <c:valAx>
        <c:axId val="107183104"/>
        <c:scaling>
          <c:orientation val="minMax"/>
          <c:max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cave e discariche (kmq)</a:t>
                </a:r>
              </a:p>
            </c:rich>
          </c:tx>
          <c:layout>
            <c:manualLayout>
              <c:xMode val="edge"/>
              <c:yMode val="edge"/>
              <c:x val="1.225112485939258E-2"/>
              <c:y val="0.2206431155565014"/>
            </c:manualLayout>
          </c:layout>
        </c:title>
        <c:numFmt formatCode="#,##0.00" sourceLinked="0"/>
        <c:majorTickMark val="none"/>
        <c:tickLblPos val="low"/>
        <c:spPr>
          <a:ln w="22225">
            <a:solidFill>
              <a:schemeClr val="tx2">
                <a:lumMod val="60000"/>
                <a:lumOff val="40000"/>
              </a:schemeClr>
            </a:solidFill>
            <a:prstDash val="dash"/>
          </a:ln>
        </c:spPr>
        <c:crossAx val="107181184"/>
        <c:crossesAt val="1.6600000000000001"/>
        <c:crossBetween val="midCat"/>
        <c:majorUnit val="0.1"/>
      </c:valAx>
    </c:plotArea>
    <c:plotVisOnly val="1"/>
  </c:chart>
  <c:spPr>
    <a:noFill/>
    <a:ln>
      <a:noFill/>
    </a:ln>
  </c:sp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93"/>
          <c:y val="1.7492711370262409E-2"/>
        </c:manualLayout>
      </c:layout>
    </c:title>
    <c:plotArea>
      <c:layout>
        <c:manualLayout>
          <c:layoutTarget val="inner"/>
          <c:xMode val="edge"/>
          <c:yMode val="edge"/>
          <c:x val="0.10900635028277007"/>
          <c:y val="0.18157951262656719"/>
          <c:w val="0.84754365034514489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0.85069366760000398</c:v>
                </c:pt>
                <c:pt idx="2">
                  <c:v>0.7531350755000028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3.0186751939999898</c:v>
                </c:pt>
                <c:pt idx="9">
                  <c:v>1.1526086519999998</c:v>
                </c:pt>
                <c:pt idx="10">
                  <c:v>0.36505338220000105</c:v>
                </c:pt>
                <c:pt idx="11">
                  <c:v>0.87292446730000328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5.4037687845000439</c:v>
                </c:pt>
                <c:pt idx="15">
                  <c:v>1.8347765539000001</c:v>
                </c:pt>
                <c:pt idx="16">
                  <c:v>2.5341102480000113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0.41882284840000106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0.63000000000000234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107636224"/>
        <c:axId val="107648512"/>
      </c:barChart>
      <c:catAx>
        <c:axId val="107636224"/>
        <c:scaling>
          <c:orientation val="minMax"/>
        </c:scaling>
        <c:axPos val="b"/>
        <c:tickLblPos val="nextTo"/>
        <c:crossAx val="107648512"/>
        <c:crosses val="autoZero"/>
        <c:auto val="1"/>
        <c:lblAlgn val="ctr"/>
        <c:lblOffset val="100"/>
      </c:catAx>
      <c:valAx>
        <c:axId val="107648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1076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34"/>
          <c:y val="6.6411206257861413E-2"/>
          <c:w val="0.63646388150525757"/>
          <c:h val="6.4593577881539826E-2"/>
        </c:manualLayout>
      </c:layout>
    </c:legend>
    <c:plotVisOnly val="1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98"/>
          <c:y val="1.7492711370262409E-2"/>
        </c:manualLayout>
      </c:layout>
    </c:title>
    <c:plotArea>
      <c:layout>
        <c:manualLayout>
          <c:layoutTarget val="inner"/>
          <c:xMode val="edge"/>
          <c:yMode val="edge"/>
          <c:x val="0.1090063502827701"/>
          <c:y val="0.18157951262656719"/>
          <c:w val="0.84754365034514512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0.85069366760000442</c:v>
                </c:pt>
                <c:pt idx="2">
                  <c:v>0.75313507550000303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3.0186751939999881</c:v>
                </c:pt>
                <c:pt idx="9">
                  <c:v>1.1526086519999998</c:v>
                </c:pt>
                <c:pt idx="10">
                  <c:v>0.36505338220000116</c:v>
                </c:pt>
                <c:pt idx="11">
                  <c:v>0.87292446730000373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5.4037687845000484</c:v>
                </c:pt>
                <c:pt idx="15">
                  <c:v>1.8347765539000001</c:v>
                </c:pt>
                <c:pt idx="16">
                  <c:v>2.5341102480000131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0.41882284840000117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0.63000000000000256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71088384"/>
        <c:axId val="71122944"/>
      </c:barChart>
      <c:catAx>
        <c:axId val="71088384"/>
        <c:scaling>
          <c:orientation val="minMax"/>
        </c:scaling>
        <c:axPos val="b"/>
        <c:tickLblPos val="nextTo"/>
        <c:crossAx val="71122944"/>
        <c:crosses val="autoZero"/>
        <c:auto val="1"/>
        <c:lblAlgn val="ctr"/>
        <c:lblOffset val="100"/>
      </c:catAx>
      <c:valAx>
        <c:axId val="71122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7108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42"/>
          <c:y val="6.6411206257861413E-2"/>
          <c:w val="0.63646388150525757"/>
          <c:h val="6.4593577881539868E-2"/>
        </c:manualLayout>
      </c:layout>
    </c:legend>
    <c:plotVisOnly val="1"/>
  </c:chart>
  <c:spPr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100"/>
              <a:t>Confronto</a:t>
            </a:r>
            <a:r>
              <a:rPr lang="it-IT" sz="1100" baseline="0"/>
              <a:t> tra superfici dell'urbanizzato e del centro abitato (a</a:t>
            </a:r>
            <a:r>
              <a:rPr lang="it-IT" sz="1100"/>
              <a:t>nno 2009)</a:t>
            </a:r>
          </a:p>
        </c:rich>
      </c:tx>
      <c:layout>
        <c:manualLayout>
          <c:xMode val="edge"/>
          <c:yMode val="edge"/>
          <c:x val="0.14863048966013079"/>
          <c:y val="1.7492711370262405E-2"/>
        </c:manualLayout>
      </c:layout>
    </c:title>
    <c:plotArea>
      <c:layout>
        <c:manualLayout>
          <c:layoutTarget val="inner"/>
          <c:xMode val="edge"/>
          <c:yMode val="edge"/>
          <c:x val="0.10900635028277002"/>
          <c:y val="0.18157951262656719"/>
          <c:w val="0.84754365034514445"/>
          <c:h val="0.53920387887755639"/>
        </c:manualLayout>
      </c:layout>
      <c:barChart>
        <c:barDir val="col"/>
        <c:grouping val="clustered"/>
        <c:ser>
          <c:idx val="0"/>
          <c:order val="0"/>
          <c:tx>
            <c:strRef>
              <c:f>'urbanizzato (kmq)'!$S$4:$V$4</c:f>
              <c:strCache>
                <c:ptCount val="1"/>
                <c:pt idx="0">
                  <c:v>Urbanizzato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'urbanizzato (kmq)'!$R$6:$R$28</c:f>
              <c:numCache>
                <c:formatCode>#,##0.00</c:formatCode>
                <c:ptCount val="23"/>
                <c:pt idx="0">
                  <c:v>0.79446515409999996</c:v>
                </c:pt>
                <c:pt idx="1">
                  <c:v>0.85069366760000342</c:v>
                </c:pt>
                <c:pt idx="2">
                  <c:v>0.75313507550000225</c:v>
                </c:pt>
                <c:pt idx="3">
                  <c:v>0</c:v>
                </c:pt>
                <c:pt idx="4">
                  <c:v>1.5213655038999998</c:v>
                </c:pt>
                <c:pt idx="5">
                  <c:v>2.2186642283000002</c:v>
                </c:pt>
                <c:pt idx="6">
                  <c:v>0.8948806257999995</c:v>
                </c:pt>
                <c:pt idx="7">
                  <c:v>0.61956051029999992</c:v>
                </c:pt>
                <c:pt idx="8">
                  <c:v>3.0186751939999916</c:v>
                </c:pt>
                <c:pt idx="9">
                  <c:v>1.1526086519999998</c:v>
                </c:pt>
                <c:pt idx="10">
                  <c:v>0.36505338220000089</c:v>
                </c:pt>
                <c:pt idx="11">
                  <c:v>0.87292446730000284</c:v>
                </c:pt>
                <c:pt idx="12">
                  <c:v>0.93858493310000002</c:v>
                </c:pt>
                <c:pt idx="13">
                  <c:v>3.5692927985000011</c:v>
                </c:pt>
                <c:pt idx="14">
                  <c:v>5.4037687845000368</c:v>
                </c:pt>
                <c:pt idx="15">
                  <c:v>1.8347765539000001</c:v>
                </c:pt>
                <c:pt idx="16">
                  <c:v>2.5341102480000095</c:v>
                </c:pt>
                <c:pt idx="17">
                  <c:v>1.231012456</c:v>
                </c:pt>
                <c:pt idx="18">
                  <c:v>0.99671114630000002</c:v>
                </c:pt>
                <c:pt idx="19">
                  <c:v>2.1122761589000003</c:v>
                </c:pt>
                <c:pt idx="20">
                  <c:v>3.5917755112000003</c:v>
                </c:pt>
                <c:pt idx="21">
                  <c:v>0.7849535197999995</c:v>
                </c:pt>
                <c:pt idx="22">
                  <c:v>0.41882284840000089</c:v>
                </c:pt>
              </c:numCache>
            </c:numRef>
          </c:val>
        </c:ser>
        <c:ser>
          <c:idx val="1"/>
          <c:order val="1"/>
          <c:tx>
            <c:strRef>
              <c:f>contesto!$D$1</c:f>
              <c:strCache>
                <c:ptCount val="1"/>
                <c:pt idx="0">
                  <c:v>Sup. centro abitato (kmq)</c:v>
                </c:pt>
              </c:strCache>
            </c:strRef>
          </c:tx>
          <c:cat>
            <c:strRef>
              <c:f>contesto!$A$3:$A$25</c:f>
              <c:strCache>
                <c:ptCount val="23"/>
                <c:pt idx="0">
                  <c:v>Azzano Mella</c:v>
                </c:pt>
                <c:pt idx="1">
                  <c:v>Barbariga</c:v>
                </c:pt>
                <c:pt idx="2">
                  <c:v>Berlingo</c:v>
                </c:pt>
                <c:pt idx="3">
                  <c:v>Calcio</c:v>
                </c:pt>
                <c:pt idx="4">
                  <c:v>Capriano</c:v>
                </c:pt>
                <c:pt idx="5">
                  <c:v>Castelmella</c:v>
                </c:pt>
                <c:pt idx="6">
                  <c:v>Comezzano-Cizzago</c:v>
                </c:pt>
                <c:pt idx="7">
                  <c:v>Corzano</c:v>
                </c:pt>
                <c:pt idx="8">
                  <c:v>Flero</c:v>
                </c:pt>
                <c:pt idx="9">
                  <c:v>Lograto</c:v>
                </c:pt>
                <c:pt idx="10">
                  <c:v>Longhena</c:v>
                </c:pt>
                <c:pt idx="11">
                  <c:v>Maclodio</c:v>
                </c:pt>
                <c:pt idx="12">
                  <c:v>Mairano</c:v>
                </c:pt>
                <c:pt idx="13">
                  <c:v>Orzinuovi</c:v>
                </c:pt>
                <c:pt idx="14">
                  <c:v>Palazzolo</c:v>
                </c:pt>
                <c:pt idx="15">
                  <c:v>Quinzano d'Oglio</c:v>
                </c:pt>
                <c:pt idx="16">
                  <c:v>Roncadelle</c:v>
                </c:pt>
                <c:pt idx="17">
                  <c:v>Rudiano</c:v>
                </c:pt>
                <c:pt idx="18">
                  <c:v>San Gervasio Bresciano</c:v>
                </c:pt>
                <c:pt idx="19">
                  <c:v>Torbole Casaglia</c:v>
                </c:pt>
                <c:pt idx="20">
                  <c:v>Travagliato</c:v>
                </c:pt>
                <c:pt idx="21">
                  <c:v>Urago  d'Oglio</c:v>
                </c:pt>
                <c:pt idx="22">
                  <c:v>Villachiara</c:v>
                </c:pt>
              </c:strCache>
            </c:strRef>
          </c:cat>
          <c:val>
            <c:numRef>
              <c:f>contesto!$D$3:$D$25</c:f>
              <c:numCache>
                <c:formatCode>General</c:formatCode>
                <c:ptCount val="23"/>
                <c:pt idx="0">
                  <c:v>1.28</c:v>
                </c:pt>
                <c:pt idx="1">
                  <c:v>0.56000000000000005</c:v>
                </c:pt>
                <c:pt idx="2">
                  <c:v>0.630000000000002</c:v>
                </c:pt>
                <c:pt idx="3">
                  <c:v>1.55</c:v>
                </c:pt>
                <c:pt idx="4">
                  <c:v>1.33</c:v>
                </c:pt>
                <c:pt idx="5">
                  <c:v>1.27</c:v>
                </c:pt>
                <c:pt idx="6">
                  <c:v>1.4</c:v>
                </c:pt>
                <c:pt idx="7">
                  <c:v>0.71000000000000063</c:v>
                </c:pt>
                <c:pt idx="8">
                  <c:v>3.2800000000000002</c:v>
                </c:pt>
                <c:pt idx="9">
                  <c:v>2.1</c:v>
                </c:pt>
                <c:pt idx="10">
                  <c:v>1.2</c:v>
                </c:pt>
                <c:pt idx="11">
                  <c:v>0.9</c:v>
                </c:pt>
                <c:pt idx="12">
                  <c:v>0</c:v>
                </c:pt>
                <c:pt idx="13">
                  <c:v>4.8</c:v>
                </c:pt>
                <c:pt idx="14" formatCode="0.00">
                  <c:v>6.3269999999999955</c:v>
                </c:pt>
                <c:pt idx="15">
                  <c:v>0</c:v>
                </c:pt>
                <c:pt idx="16">
                  <c:v>2.56</c:v>
                </c:pt>
                <c:pt idx="17">
                  <c:v>1.86</c:v>
                </c:pt>
                <c:pt idx="18" formatCode="0.00">
                  <c:v>1.1257679999999999</c:v>
                </c:pt>
                <c:pt idx="19">
                  <c:v>2.3099999999999987</c:v>
                </c:pt>
                <c:pt idx="20">
                  <c:v>3</c:v>
                </c:pt>
                <c:pt idx="21">
                  <c:v>1.1000000000000001</c:v>
                </c:pt>
                <c:pt idx="22">
                  <c:v>0.54</c:v>
                </c:pt>
              </c:numCache>
            </c:numRef>
          </c:val>
        </c:ser>
        <c:axId val="118240000"/>
        <c:axId val="118241536"/>
      </c:barChart>
      <c:catAx>
        <c:axId val="118240000"/>
        <c:scaling>
          <c:orientation val="minMax"/>
        </c:scaling>
        <c:axPos val="b"/>
        <c:tickLblPos val="nextTo"/>
        <c:crossAx val="118241536"/>
        <c:crosses val="autoZero"/>
        <c:auto val="1"/>
        <c:lblAlgn val="ctr"/>
        <c:lblOffset val="100"/>
      </c:catAx>
      <c:valAx>
        <c:axId val="118241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kmq</a:t>
                </a:r>
              </a:p>
              <a:p>
                <a:pPr>
                  <a:defRPr/>
                </a:pPr>
                <a:endParaRPr lang="it-IT"/>
              </a:p>
            </c:rich>
          </c:tx>
        </c:title>
        <c:numFmt formatCode="#,##0.00" sourceLinked="1"/>
        <c:tickLblPos val="nextTo"/>
        <c:crossAx val="11824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2941432560225"/>
          <c:y val="6.6411206257861399E-2"/>
          <c:w val="0.63646388150525757"/>
          <c:h val="6.4593577881539757E-2"/>
        </c:manualLayout>
      </c:layout>
    </c:legend>
    <c:plotVisOnly val="1"/>
  </c:chart>
  <c:spPr>
    <a:ln>
      <a:noFill/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0.7702</cdr:x>
      <cdr:y>0.21941</cdr:y>
    </cdr:from>
    <cdr:to>
      <cdr:x>1</cdr:x>
      <cdr:y>0.29122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2914650" y="523875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Orzinuovi</a:t>
          </a:r>
        </a:p>
      </cdr:txBody>
    </cdr:sp>
  </cdr:relSizeAnchor>
  <cdr:relSizeAnchor xmlns:cdr="http://schemas.openxmlformats.org/drawingml/2006/chartDrawing">
    <cdr:from>
      <cdr:x>0.7702</cdr:x>
      <cdr:y>0.53457</cdr:y>
    </cdr:from>
    <cdr:to>
      <cdr:x>1</cdr:x>
      <cdr:y>0.60638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2905125" y="1276350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Travagliato</a:t>
          </a:r>
        </a:p>
      </cdr:txBody>
    </cdr:sp>
  </cdr:relSizeAnchor>
  <cdr:relSizeAnchor xmlns:cdr="http://schemas.openxmlformats.org/drawingml/2006/chartDrawing">
    <cdr:from>
      <cdr:x>0.75253</cdr:x>
      <cdr:y>0.65426</cdr:y>
    </cdr:from>
    <cdr:to>
      <cdr:x>0.98232</cdr:x>
      <cdr:y>0.72606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2838450" y="1562100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 dirty="0">
              <a:ln>
                <a:noFill/>
              </a:ln>
              <a:solidFill>
                <a:sysClr val="windowText" lastClr="000000"/>
              </a:solidFill>
            </a:rPr>
            <a:t>Flero</a:t>
          </a:r>
        </a:p>
      </cdr:txBody>
    </cdr:sp>
  </cdr:relSizeAnchor>
  <cdr:relSizeAnchor xmlns:cdr="http://schemas.openxmlformats.org/drawingml/2006/chartDrawing">
    <cdr:from>
      <cdr:x>0.49495</cdr:x>
      <cdr:y>0.47074</cdr:y>
    </cdr:from>
    <cdr:to>
      <cdr:x>0.72475</cdr:x>
      <cdr:y>0.54255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866900" y="1123950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Quinzano</a:t>
          </a:r>
        </a:p>
      </cdr:txBody>
    </cdr:sp>
  </cdr:relSizeAnchor>
  <cdr:relSizeAnchor xmlns:cdr="http://schemas.openxmlformats.org/drawingml/2006/chartDrawing">
    <cdr:from>
      <cdr:x>0.61869</cdr:x>
      <cdr:y>0.61835</cdr:y>
    </cdr:from>
    <cdr:to>
      <cdr:x>0.84848</cdr:x>
      <cdr:y>0.69016</cdr:y>
    </cdr:to>
    <cdr:sp macro="" textlink="">
      <cdr:nvSpPr>
        <cdr:cNvPr id="6" name="CasellaDiTesto 4"/>
        <cdr:cNvSpPr txBox="1"/>
      </cdr:nvSpPr>
      <cdr:spPr>
        <a:xfrm xmlns:a="http://schemas.openxmlformats.org/drawingml/2006/main">
          <a:off x="2333625" y="1476375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 dirty="0">
              <a:ln>
                <a:noFill/>
              </a:ln>
              <a:solidFill>
                <a:sysClr val="windowText" lastClr="000000"/>
              </a:solidFill>
            </a:rPr>
            <a:t>Roncadelle</a:t>
          </a:r>
        </a:p>
      </cdr:txBody>
    </cdr:sp>
  </cdr:relSizeAnchor>
  <cdr:relSizeAnchor xmlns:cdr="http://schemas.openxmlformats.org/drawingml/2006/chartDrawing">
    <cdr:from>
      <cdr:x>0.5</cdr:x>
      <cdr:y>0.69814</cdr:y>
    </cdr:from>
    <cdr:to>
      <cdr:x>0.7298</cdr:x>
      <cdr:y>0.76995</cdr:y>
    </cdr:to>
    <cdr:sp macro="" textlink="">
      <cdr:nvSpPr>
        <cdr:cNvPr id="7" name="CasellaDiTesto 4"/>
        <cdr:cNvSpPr txBox="1"/>
      </cdr:nvSpPr>
      <cdr:spPr>
        <a:xfrm xmlns:a="http://schemas.openxmlformats.org/drawingml/2006/main">
          <a:off x="1885950" y="1666875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Castel Mella</a:t>
          </a:r>
        </a:p>
      </cdr:txBody>
    </cdr:sp>
  </cdr:relSizeAnchor>
  <cdr:relSizeAnchor xmlns:cdr="http://schemas.openxmlformats.org/drawingml/2006/chartDrawing">
    <cdr:from>
      <cdr:x>0.51768</cdr:x>
      <cdr:y>0.5625</cdr:y>
    </cdr:from>
    <cdr:to>
      <cdr:x>0.74747</cdr:x>
      <cdr:y>0.63431</cdr:y>
    </cdr:to>
    <cdr:sp macro="" textlink="">
      <cdr:nvSpPr>
        <cdr:cNvPr id="8" name="CasellaDiTesto 4"/>
        <cdr:cNvSpPr txBox="1"/>
      </cdr:nvSpPr>
      <cdr:spPr>
        <a:xfrm xmlns:a="http://schemas.openxmlformats.org/drawingml/2006/main">
          <a:off x="1952625" y="1343025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Torbole Casaglia</a:t>
          </a:r>
        </a:p>
      </cdr:txBody>
    </cdr:sp>
  </cdr:relSizeAnchor>
  <cdr:relSizeAnchor xmlns:cdr="http://schemas.openxmlformats.org/drawingml/2006/chartDrawing">
    <cdr:from>
      <cdr:x>0.18434</cdr:x>
      <cdr:y>0.6383</cdr:y>
    </cdr:from>
    <cdr:to>
      <cdr:x>0.35859</cdr:x>
      <cdr:y>0.72207</cdr:y>
    </cdr:to>
    <cdr:sp macro="" textlink="">
      <cdr:nvSpPr>
        <cdr:cNvPr id="9" name="CasellaDiTesto 4"/>
        <cdr:cNvSpPr txBox="1"/>
      </cdr:nvSpPr>
      <cdr:spPr>
        <a:xfrm xmlns:a="http://schemas.openxmlformats.org/drawingml/2006/main">
          <a:off x="695325" y="1523999"/>
          <a:ext cx="657225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 dirty="0">
              <a:ln>
                <a:noFill/>
              </a:ln>
              <a:solidFill>
                <a:sysClr val="windowText" lastClr="000000"/>
              </a:solidFill>
            </a:rPr>
            <a:t>Longhena</a:t>
          </a:r>
        </a:p>
      </cdr:txBody>
    </cdr:sp>
  </cdr:relSizeAnchor>
  <cdr:relSizeAnchor xmlns:cdr="http://schemas.openxmlformats.org/drawingml/2006/chartDrawing">
    <cdr:from>
      <cdr:x>0.19949</cdr:x>
      <cdr:y>0.51463</cdr:y>
    </cdr:from>
    <cdr:to>
      <cdr:x>0.36869</cdr:x>
      <cdr:y>0.59441</cdr:y>
    </cdr:to>
    <cdr:sp macro="" textlink="">
      <cdr:nvSpPr>
        <cdr:cNvPr id="10" name="CasellaDiTesto 4"/>
        <cdr:cNvSpPr txBox="1"/>
      </cdr:nvSpPr>
      <cdr:spPr>
        <a:xfrm xmlns:a="http://schemas.openxmlformats.org/drawingml/2006/main">
          <a:off x="752475" y="1228725"/>
          <a:ext cx="638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Villachiara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0.41919</cdr:x>
      <cdr:y>0.42686</cdr:y>
    </cdr:from>
    <cdr:to>
      <cdr:x>0.64899</cdr:x>
      <cdr:y>0.49867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1581150" y="1019175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Palazzolo</a:t>
          </a:r>
        </a:p>
      </cdr:txBody>
    </cdr:sp>
  </cdr:relSizeAnchor>
  <cdr:relSizeAnchor xmlns:cdr="http://schemas.openxmlformats.org/drawingml/2006/chartDrawing">
    <cdr:from>
      <cdr:x>0.25253</cdr:x>
      <cdr:y>0.45479</cdr:y>
    </cdr:from>
    <cdr:to>
      <cdr:x>0.48232</cdr:x>
      <cdr:y>0.5266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952500" y="1085850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Quinzano</a:t>
          </a:r>
        </a:p>
      </cdr:txBody>
    </cdr:sp>
  </cdr:relSizeAnchor>
  <cdr:relSizeAnchor xmlns:cdr="http://schemas.openxmlformats.org/drawingml/2006/chartDrawing">
    <cdr:from>
      <cdr:x>0.2904</cdr:x>
      <cdr:y>0.53457</cdr:y>
    </cdr:from>
    <cdr:to>
      <cdr:x>0.5202</cdr:x>
      <cdr:y>0.60638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1095375" y="1276350"/>
          <a:ext cx="86677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>
              <a:ln>
                <a:noFill/>
              </a:ln>
              <a:solidFill>
                <a:sysClr val="windowText" lastClr="000000"/>
              </a:solidFill>
            </a:rPr>
            <a:t>Travagliato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0.32516</cdr:x>
      <cdr:y>0.34314</cdr:y>
    </cdr:from>
    <cdr:to>
      <cdr:x>0.46202</cdr:x>
      <cdr:y>0.41855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872208" y="1368152"/>
          <a:ext cx="788014" cy="300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dirty="0"/>
            <a:t>Flero</a:t>
          </a:r>
        </a:p>
      </cdr:txBody>
    </cdr:sp>
  </cdr:relSizeAnchor>
  <cdr:relSizeAnchor xmlns:cdr="http://schemas.openxmlformats.org/drawingml/2006/chartDrawing">
    <cdr:from>
      <cdr:x>0.23762</cdr:x>
      <cdr:y>0.3612</cdr:y>
    </cdr:from>
    <cdr:to>
      <cdr:x>0.40981</cdr:x>
      <cdr:y>0.43661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368152" y="1440160"/>
          <a:ext cx="991437" cy="300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000" dirty="0"/>
            <a:t>Castelmella</a:t>
          </a:r>
        </a:p>
      </cdr:txBody>
    </cdr:sp>
  </cdr:relSizeAnchor>
  <cdr:relSizeAnchor xmlns:cdr="http://schemas.openxmlformats.org/drawingml/2006/chartDrawing">
    <cdr:from>
      <cdr:x>0.2053</cdr:x>
      <cdr:y>0.44889</cdr:y>
    </cdr:from>
    <cdr:to>
      <cdr:x>0.35982</cdr:x>
      <cdr:y>0.52758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885824" y="1316917"/>
          <a:ext cx="666749" cy="230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000" dirty="0"/>
            <a:t>Roncadelle</a:t>
          </a:r>
        </a:p>
      </cdr:txBody>
    </cdr:sp>
  </cdr:relSizeAnchor>
  <cdr:relSizeAnchor xmlns:cdr="http://schemas.openxmlformats.org/drawingml/2006/chartDrawing">
    <cdr:from>
      <cdr:x>0.37518</cdr:x>
      <cdr:y>0.70434</cdr:y>
    </cdr:from>
    <cdr:to>
      <cdr:x>0.63346</cdr:x>
      <cdr:y>0.78631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2160240" y="2808312"/>
          <a:ext cx="1487127" cy="326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000" dirty="0"/>
            <a:t>S.</a:t>
          </a:r>
          <a:r>
            <a:rPr lang="it-IT" sz="1000" baseline="0" dirty="0"/>
            <a:t> Gervasio Bresciano</a:t>
          </a:r>
          <a:endParaRPr lang="it-IT" sz="1000" dirty="0"/>
        </a:p>
      </cdr:txBody>
    </cdr:sp>
  </cdr:relSizeAnchor>
  <cdr:relSizeAnchor xmlns:cdr="http://schemas.openxmlformats.org/drawingml/2006/chartDrawing">
    <cdr:from>
      <cdr:x>0.52526</cdr:x>
      <cdr:y>0.50568</cdr:y>
    </cdr:from>
    <cdr:to>
      <cdr:x>0.66213</cdr:x>
      <cdr:y>0.58109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3024336" y="2016224"/>
          <a:ext cx="788072" cy="300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000" dirty="0"/>
            <a:t>Maclodio</a:t>
          </a:r>
        </a:p>
      </cdr:txBody>
    </cdr:sp>
  </cdr:relSizeAnchor>
  <cdr:relSizeAnchor xmlns:cdr="http://schemas.openxmlformats.org/drawingml/2006/chartDrawing">
    <cdr:from>
      <cdr:x>0.13907</cdr:x>
      <cdr:y>0.02597</cdr:y>
    </cdr:from>
    <cdr:to>
      <cdr:x>0.75938</cdr:x>
      <cdr:y>0.81818</cdr:y>
    </cdr:to>
    <cdr:sp macro="" textlink="">
      <cdr:nvSpPr>
        <cdr:cNvPr id="9" name="Connettore 1 8"/>
        <cdr:cNvSpPr/>
      </cdr:nvSpPr>
      <cdr:spPr>
        <a:xfrm xmlns:a="http://schemas.openxmlformats.org/drawingml/2006/main" flipH="1" flipV="1">
          <a:off x="600074" y="76200"/>
          <a:ext cx="2676525" cy="2324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0.42521</cdr:x>
      <cdr:y>0.48762</cdr:y>
    </cdr:from>
    <cdr:to>
      <cdr:x>0.56893</cdr:x>
      <cdr:y>0.55427</cdr:y>
    </cdr:to>
    <cdr:sp macro="" textlink="">
      <cdr:nvSpPr>
        <cdr:cNvPr id="10" name="CasellaDiTesto 4"/>
        <cdr:cNvSpPr txBox="1"/>
      </cdr:nvSpPr>
      <cdr:spPr>
        <a:xfrm xmlns:a="http://schemas.openxmlformats.org/drawingml/2006/main">
          <a:off x="2448272" y="1944216"/>
          <a:ext cx="827513" cy="265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000" dirty="0">
              <a:ln>
                <a:noFill/>
              </a:ln>
              <a:solidFill>
                <a:sysClr val="windowText" lastClr="000000"/>
              </a:solidFill>
            </a:rPr>
            <a:t>Palazzolo</a:t>
          </a:r>
        </a:p>
      </cdr:txBody>
    </cdr:sp>
  </cdr:relSizeAnchor>
  <cdr:relSizeAnchor xmlns:cdr="http://schemas.openxmlformats.org/drawingml/2006/chartDrawing">
    <cdr:from>
      <cdr:x>0.32516</cdr:x>
      <cdr:y>0.52374</cdr:y>
    </cdr:from>
    <cdr:to>
      <cdr:x>0.55496</cdr:x>
      <cdr:y>0.59555</cdr:y>
    </cdr:to>
    <cdr:sp macro="" textlink="">
      <cdr:nvSpPr>
        <cdr:cNvPr id="12" name="CasellaDiTesto 4"/>
        <cdr:cNvSpPr txBox="1"/>
      </cdr:nvSpPr>
      <cdr:spPr>
        <a:xfrm xmlns:a="http://schemas.openxmlformats.org/drawingml/2006/main">
          <a:off x="1872208" y="2088232"/>
          <a:ext cx="1323145" cy="2863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000" dirty="0">
              <a:ln>
                <a:noFill/>
              </a:ln>
              <a:solidFill>
                <a:sysClr val="windowText" lastClr="000000"/>
              </a:solidFill>
            </a:rPr>
            <a:t>Travagliato</a:t>
          </a:r>
        </a:p>
      </cdr:txBody>
    </cdr:sp>
  </cdr:relSizeAnchor>
  <cdr:relSizeAnchor xmlns:cdr="http://schemas.openxmlformats.org/drawingml/2006/chartDrawing">
    <cdr:from>
      <cdr:x>0.4127</cdr:x>
      <cdr:y>0.59598</cdr:y>
    </cdr:from>
    <cdr:to>
      <cdr:x>0.54295</cdr:x>
      <cdr:y>0.65117</cdr:y>
    </cdr:to>
    <cdr:sp macro="" textlink="">
      <cdr:nvSpPr>
        <cdr:cNvPr id="13" name="CasellaDiTesto 1"/>
        <cdr:cNvSpPr txBox="1"/>
      </cdr:nvSpPr>
      <cdr:spPr>
        <a:xfrm xmlns:a="http://schemas.openxmlformats.org/drawingml/2006/main">
          <a:off x="2376264" y="2376264"/>
          <a:ext cx="749955" cy="22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000" dirty="0"/>
            <a:t>Berlingo</a:t>
          </a:r>
        </a:p>
      </cdr:txBody>
    </cdr:sp>
  </cdr:relSizeAnchor>
  <cdr:relSizeAnchor xmlns:cdr="http://schemas.openxmlformats.org/drawingml/2006/chartDrawing">
    <cdr:from>
      <cdr:x>0.62766</cdr:x>
      <cdr:y>0.62903</cdr:y>
    </cdr:from>
    <cdr:to>
      <cdr:x>0.76453</cdr:x>
      <cdr:y>0.70444</cdr:y>
    </cdr:to>
    <cdr:sp macro="" textlink="">
      <cdr:nvSpPr>
        <cdr:cNvPr id="11" name="CasellaDiTesto 1"/>
        <cdr:cNvSpPr txBox="1"/>
      </cdr:nvSpPr>
      <cdr:spPr>
        <a:xfrm xmlns:a="http://schemas.openxmlformats.org/drawingml/2006/main">
          <a:off x="4248472" y="2808312"/>
          <a:ext cx="926440" cy="3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000" dirty="0" smtClean="0"/>
            <a:t>Longhena</a:t>
          </a:r>
          <a:endParaRPr lang="it-IT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0.36803</cdr:x>
      <cdr:y>0.62979</cdr:y>
    </cdr:from>
    <cdr:to>
      <cdr:x>0.62825</cdr:x>
      <cdr:y>0.74894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57300" y="1409700"/>
          <a:ext cx="889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/>
            <a:t>Palazzolo</a:t>
          </a:r>
        </a:p>
      </cdr:txBody>
    </cdr:sp>
  </cdr:relSizeAnchor>
  <cdr:relSizeAnchor xmlns:cdr="http://schemas.openxmlformats.org/drawingml/2006/chartDrawing">
    <cdr:from>
      <cdr:x>0.23048</cdr:x>
      <cdr:y>0.58582</cdr:y>
    </cdr:from>
    <cdr:to>
      <cdr:x>0.50929</cdr:x>
      <cdr:y>0.70922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787400" y="1311274"/>
          <a:ext cx="9525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/>
            <a:t>Travagliato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0.62893</cdr:x>
      <cdr:y>0.18617</cdr:y>
    </cdr:from>
    <cdr:to>
      <cdr:x>0.84906</cdr:x>
      <cdr:y>0.29787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540000" y="444500"/>
          <a:ext cx="889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/>
            <a:t>Travagliato</a:t>
          </a:r>
        </a:p>
      </cdr:txBody>
    </cdr:sp>
  </cdr:relSizeAnchor>
  <cdr:relSizeAnchor xmlns:cdr="http://schemas.openxmlformats.org/drawingml/2006/chartDrawing">
    <cdr:from>
      <cdr:x>0.72327</cdr:x>
      <cdr:y>0.57447</cdr:y>
    </cdr:from>
    <cdr:to>
      <cdr:x>0.9434</cdr:x>
      <cdr:y>0.68617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2921000" y="1371600"/>
          <a:ext cx="889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Palazzolo</a:t>
          </a:r>
        </a:p>
      </cdr:txBody>
    </cdr:sp>
  </cdr:relSizeAnchor>
  <cdr:relSizeAnchor xmlns:cdr="http://schemas.openxmlformats.org/drawingml/2006/chartDrawing">
    <cdr:from>
      <cdr:x>0.43396</cdr:x>
      <cdr:y>0.57447</cdr:y>
    </cdr:from>
    <cdr:to>
      <cdr:x>0.65409</cdr:x>
      <cdr:y>0.68617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1752600" y="1371600"/>
          <a:ext cx="889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dirty="0"/>
            <a:t>Roncadelle</a:t>
          </a:r>
        </a:p>
      </cdr:txBody>
    </cdr:sp>
  </cdr:relSizeAnchor>
  <cdr:relSizeAnchor xmlns:cdr="http://schemas.openxmlformats.org/drawingml/2006/chartDrawing">
    <cdr:from>
      <cdr:x>0.20755</cdr:x>
      <cdr:y>0.5</cdr:y>
    </cdr:from>
    <cdr:to>
      <cdr:x>0.42767</cdr:x>
      <cdr:y>0.6117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838200" y="1193800"/>
          <a:ext cx="889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/>
            <a:t>Palazzolo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0.80431</cdr:x>
      <cdr:y>0.46888</cdr:y>
    </cdr:from>
    <cdr:to>
      <cdr:x>0.98778</cdr:x>
      <cdr:y>0.54772</cdr:y>
    </cdr:to>
    <cdr:sp macro="" textlink="">
      <cdr:nvSpPr>
        <cdr:cNvPr id="2" name="CasellaDiTesto 17"/>
        <cdr:cNvSpPr txBox="1"/>
      </cdr:nvSpPr>
      <cdr:spPr>
        <a:xfrm xmlns:a="http://schemas.openxmlformats.org/drawingml/2006/main">
          <a:off x="3133373" y="1076325"/>
          <a:ext cx="714728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/>
            <a:t>Castelmella</a:t>
          </a:r>
        </a:p>
      </cdr:txBody>
    </cdr:sp>
  </cdr:relSizeAnchor>
  <cdr:relSizeAnchor xmlns:cdr="http://schemas.openxmlformats.org/drawingml/2006/chartDrawing">
    <cdr:from>
      <cdr:x>0.35208</cdr:x>
      <cdr:y>0.54357</cdr:y>
    </cdr:from>
    <cdr:to>
      <cdr:x>0.5379</cdr:x>
      <cdr:y>0.6639</cdr:y>
    </cdr:to>
    <cdr:sp macro="" textlink="">
      <cdr:nvSpPr>
        <cdr:cNvPr id="3" name="CasellaDiTesto 17"/>
        <cdr:cNvSpPr txBox="1"/>
      </cdr:nvSpPr>
      <cdr:spPr>
        <a:xfrm xmlns:a="http://schemas.openxmlformats.org/drawingml/2006/main">
          <a:off x="1371600" y="1247775"/>
          <a:ext cx="723899" cy="276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/>
            <a:t>Comezzano Cizzago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0.35309</cdr:x>
      <cdr:y>0.64198</cdr:y>
    </cdr:from>
    <cdr:to>
      <cdr:x>0.54074</cdr:x>
      <cdr:y>0.76132</cdr:y>
    </cdr:to>
    <cdr:sp macro="" textlink="">
      <cdr:nvSpPr>
        <cdr:cNvPr id="2" name="CasellaDiTesto 17"/>
        <cdr:cNvSpPr txBox="1"/>
      </cdr:nvSpPr>
      <cdr:spPr>
        <a:xfrm xmlns:a="http://schemas.openxmlformats.org/drawingml/2006/main">
          <a:off x="1362075" y="1485900"/>
          <a:ext cx="723899" cy="276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/>
            <a:t>Comezzano Cizzago</a:t>
          </a:r>
        </a:p>
      </cdr:txBody>
    </cdr:sp>
  </cdr:relSizeAnchor>
  <cdr:relSizeAnchor xmlns:cdr="http://schemas.openxmlformats.org/drawingml/2006/chartDrawing">
    <cdr:from>
      <cdr:x>0.81472</cdr:x>
      <cdr:y>0.65432</cdr:y>
    </cdr:from>
    <cdr:to>
      <cdr:x>1</cdr:x>
      <cdr:y>0.73251</cdr:y>
    </cdr:to>
    <cdr:sp macro="" textlink="">
      <cdr:nvSpPr>
        <cdr:cNvPr id="3" name="CasellaDiTesto 17"/>
        <cdr:cNvSpPr txBox="1"/>
      </cdr:nvSpPr>
      <cdr:spPr>
        <a:xfrm xmlns:a="http://schemas.openxmlformats.org/drawingml/2006/main">
          <a:off x="3142896" y="1514475"/>
          <a:ext cx="714728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800"/>
            <a:t>Castelmella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0.72751</cdr:x>
      <cdr:y>0.21121</cdr:y>
    </cdr:from>
    <cdr:to>
      <cdr:x>0.92063</cdr:x>
      <cdr:y>0.30603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19375" y="466726"/>
          <a:ext cx="6953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800"/>
            <a:t>Orzinuovi</a:t>
          </a:r>
        </a:p>
      </cdr:txBody>
    </cdr:sp>
  </cdr:relSizeAnchor>
  <cdr:relSizeAnchor xmlns:cdr="http://schemas.openxmlformats.org/drawingml/2006/chartDrawing">
    <cdr:from>
      <cdr:x>0.18783</cdr:x>
      <cdr:y>0.48276</cdr:y>
    </cdr:from>
    <cdr:to>
      <cdr:x>0.4709</cdr:x>
      <cdr:y>0.60345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676275" y="1066801"/>
          <a:ext cx="1019176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800"/>
            <a:t>Comezzano Cizzago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02AFC-1048-4475-AAC1-AAE8EB06F037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450E8B-B14F-4277-9EE8-545B687169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508A-48D3-4410-8AB3-425273023D74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7A71-3F57-4B58-B20C-D08945ED02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9867-6D72-4C25-A749-0CE803684326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3087-3897-425D-856B-0C95EBB47D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3A37-A999-435F-B903-191696D26F05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8CD7-182A-416A-92AE-491FC56815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CB92-3083-4595-BD1D-03CA302ECE0B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215F-A542-454B-B03C-303B15B2D1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343C-1AC9-4938-A501-AB7D4AF15C20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B019-1F6E-4D40-A71A-099A37F4CC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18FC-10DF-4B7F-8971-E190C1C8A123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D57C-A6FE-48F0-AFA8-33539FCBAC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D484-5D92-4E61-B5F7-7F1417CE8EA7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0E6C-701A-4AD4-9F54-D925036C9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6EFF-9E4D-4F53-809A-5EE7BC4CE3E1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5973-852B-49D7-AE37-B5A0032039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118B-DB1B-44B0-ADA5-6C99FA6C076F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7CB3-2E2B-43A1-B670-1137C41352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8147-6158-4488-9850-B33832178659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4138-8E94-48C8-A9B4-2B00FFC73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039C-3EBB-4E9E-A58C-05B770D97A7B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F383-8B6D-41AD-99F8-0E0372069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274C-6448-45E1-9498-E1C8AF130979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E972-32DD-4356-A1D0-1B01767B49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3426C-F585-47F8-8CE9-F9BDB01E8051}" type="datetimeFigureOut">
              <a:rPr lang="it-IT"/>
              <a:pPr>
                <a:defRPr/>
              </a:pPr>
              <a:t>14/01/2013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B6152-BAA9-4B40-A82B-D28ABDC655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white">
          <a:xfrm>
            <a:off x="250825" y="4149725"/>
            <a:ext cx="8640763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Un progetto condiviso </a:t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di monitoraggio</a:t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( secondo anno)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white">
          <a:xfrm>
            <a:off x="3275856" y="5589240"/>
            <a:ext cx="2448396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1400" b="1" dirty="0">
                <a:latin typeface="Futura Md BT" pitchFamily="34" charset="0"/>
              </a:rPr>
              <a:t>Palazzolo sull’Oglio (BS) </a:t>
            </a:r>
            <a:r>
              <a:rPr lang="it-IT" sz="1400" b="1" dirty="0" smtClean="0">
                <a:latin typeface="Futura Md BT" pitchFamily="34" charset="0"/>
              </a:rPr>
              <a:t/>
            </a:r>
            <a:br>
              <a:rPr lang="it-IT" sz="1400" b="1" dirty="0" smtClean="0">
                <a:latin typeface="Futura Md BT" pitchFamily="34" charset="0"/>
              </a:rPr>
            </a:br>
            <a:r>
              <a:rPr lang="it-IT" sz="1400" b="1" dirty="0" smtClean="0">
                <a:latin typeface="Futura Md BT" pitchFamily="34" charset="0"/>
              </a:rPr>
              <a:t>26 </a:t>
            </a:r>
            <a:r>
              <a:rPr lang="it-IT" sz="1400" b="1" dirty="0">
                <a:latin typeface="Futura Md BT" pitchFamily="34" charset="0"/>
              </a:rPr>
              <a:t>novembre </a:t>
            </a:r>
            <a:r>
              <a:rPr lang="it-IT" sz="1400" b="1" dirty="0" smtClean="0">
                <a:latin typeface="Futura Md BT" pitchFamily="34" charset="0"/>
              </a:rPr>
              <a:t>2012</a:t>
            </a:r>
            <a:endParaRPr lang="it-IT" sz="1400" b="1" dirty="0">
              <a:latin typeface="Futura Md BT" pitchFamily="34" charset="0"/>
            </a:endParaRPr>
          </a:p>
        </p:txBody>
      </p:sp>
      <p:pic>
        <p:nvPicPr>
          <p:cNvPr id="2052" name="Picture 5" descr="fondazione+qualità v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10064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LogoPianuraSosteni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25538"/>
            <a:ext cx="6053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876256" y="623731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Futura Md BT" pitchFamily="34" charset="0"/>
              </a:rPr>
              <a:t>Prof. Ing. Maurizio Tira</a:t>
            </a:r>
            <a:br>
              <a:rPr lang="it-IT" sz="1200" b="1" dirty="0" smtClean="0">
                <a:latin typeface="Futura Md BT" pitchFamily="34" charset="0"/>
              </a:rPr>
            </a:br>
            <a:r>
              <a:rPr lang="it-IT" sz="1200" b="1" dirty="0" smtClean="0">
                <a:latin typeface="Futura Md BT" pitchFamily="34" charset="0"/>
              </a:rPr>
              <a:t> Ing. Claudia </a:t>
            </a:r>
            <a:r>
              <a:rPr lang="it-IT" sz="1200" b="1" dirty="0" err="1" smtClean="0">
                <a:latin typeface="Futura Md BT" pitchFamily="34" charset="0"/>
              </a:rPr>
              <a:t>Confortini</a:t>
            </a:r>
            <a:endParaRPr lang="it-IT" sz="1200" b="1" dirty="0" smtClean="0">
              <a:latin typeface="Futura Md BT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asellaDiTesto 11"/>
          <p:cNvSpPr txBox="1">
            <a:spLocks noChangeArrowheads="1"/>
          </p:cNvSpPr>
          <p:nvPr/>
        </p:nvSpPr>
        <p:spPr bwMode="auto">
          <a:xfrm>
            <a:off x="539750" y="333375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Superficie Agricola e Urbanizzato: </a:t>
            </a:r>
            <a:br>
              <a:rPr lang="it-IT" b="1">
                <a:latin typeface="Calibri" pitchFamily="34" charset="0"/>
              </a:rPr>
            </a:br>
            <a:r>
              <a:rPr lang="it-IT" b="1">
                <a:latin typeface="Calibri" pitchFamily="34" charset="0"/>
              </a:rPr>
              <a:t>decremento (e incremento) non proporzionali</a:t>
            </a:r>
            <a:endParaRPr lang="it-IT" sz="800">
              <a:latin typeface="Calibri" pitchFamily="34" charset="0"/>
            </a:endParaRPr>
          </a:p>
        </p:txBody>
      </p:sp>
      <p:graphicFrame>
        <p:nvGraphicFramePr>
          <p:cNvPr id="12" name="Grafico 11"/>
          <p:cNvGraphicFramePr/>
          <p:nvPr/>
        </p:nvGraphicFramePr>
        <p:xfrm>
          <a:off x="1187624" y="1268760"/>
          <a:ext cx="67687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79388" y="260350"/>
          <a:ext cx="8569325" cy="504825"/>
        </p:xfrm>
        <a:graphic>
          <a:graphicData uri="http://schemas.openxmlformats.org/drawingml/2006/table">
            <a:tbl>
              <a:tblPr/>
              <a:tblGrid>
                <a:gridCol w="143454"/>
                <a:gridCol w="2687361"/>
                <a:gridCol w="612068"/>
                <a:gridCol w="612068"/>
                <a:gridCol w="449487"/>
                <a:gridCol w="1472788"/>
                <a:gridCol w="650322"/>
                <a:gridCol w="650322"/>
                <a:gridCol w="650322"/>
                <a:gridCol w="640758"/>
              </a:tblGrid>
              <a:tr h="23335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CONFRONTO TRA URBANIZZATO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(RESIDENZIALE 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INDUSTRIALE/ARTIGIANALE/COMMERCIALE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E ...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CAVE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DISCARICHE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2305" name="CasellaDiTesto 14"/>
          <p:cNvSpPr txBox="1">
            <a:spLocks noChangeArrowheads="1"/>
          </p:cNvSpPr>
          <p:nvPr/>
        </p:nvSpPr>
        <p:spPr bwMode="auto">
          <a:xfrm>
            <a:off x="4500563" y="6453188"/>
            <a:ext cx="2303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/>
              <a:t> *Comune di Calcio escluso</a:t>
            </a:r>
          </a:p>
        </p:txBody>
      </p:sp>
      <p:graphicFrame>
        <p:nvGraphicFramePr>
          <p:cNvPr id="24" name="Grafico 23"/>
          <p:cNvGraphicFramePr/>
          <p:nvPr/>
        </p:nvGraphicFramePr>
        <p:xfrm>
          <a:off x="2915816" y="980728"/>
          <a:ext cx="35283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afico 24"/>
          <p:cNvGraphicFramePr/>
          <p:nvPr/>
        </p:nvGraphicFramePr>
        <p:xfrm>
          <a:off x="2627784" y="3933056"/>
          <a:ext cx="40386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79388" y="260350"/>
          <a:ext cx="8569325" cy="504825"/>
        </p:xfrm>
        <a:graphic>
          <a:graphicData uri="http://schemas.openxmlformats.org/drawingml/2006/table">
            <a:tbl>
              <a:tblPr/>
              <a:tblGrid>
                <a:gridCol w="143454"/>
                <a:gridCol w="2687361"/>
                <a:gridCol w="612068"/>
                <a:gridCol w="612068"/>
                <a:gridCol w="449487"/>
                <a:gridCol w="1472788"/>
                <a:gridCol w="650322"/>
                <a:gridCol w="650322"/>
                <a:gridCol w="650322"/>
                <a:gridCol w="640758"/>
              </a:tblGrid>
              <a:tr h="23335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CAVE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DISCARICHE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50825" y="5516563"/>
          <a:ext cx="4032250" cy="381000"/>
        </p:xfrm>
        <a:graphic>
          <a:graphicData uri="http://schemas.openxmlformats.org/drawingml/2006/table">
            <a:tbl>
              <a:tblPr/>
              <a:tblGrid>
                <a:gridCol w="3045937"/>
                <a:gridCol w="402903"/>
                <a:gridCol w="5836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Aree previste dal piano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cave prov. di Brescia vigente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 cave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2009 – Pianura Sostenibile *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336" name="CasellaDiTesto 14"/>
          <p:cNvSpPr txBox="1">
            <a:spLocks noChangeArrowheads="1"/>
          </p:cNvSpPr>
          <p:nvPr/>
        </p:nvSpPr>
        <p:spPr bwMode="auto">
          <a:xfrm>
            <a:off x="179388" y="6381750"/>
            <a:ext cx="2303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/>
              <a:t>* Comune di Calcio escluso</a:t>
            </a:r>
          </a:p>
        </p:txBody>
      </p:sp>
      <p:pic>
        <p:nvPicPr>
          <p:cNvPr id="9" name="Immagine 8" descr="P cave e discariche piu grande 54 2009.jpg"/>
          <p:cNvPicPr>
            <a:picLocks noChangeAspect="1"/>
          </p:cNvPicPr>
          <p:nvPr/>
        </p:nvPicPr>
        <p:blipFill>
          <a:blip r:embed="rId4" cstate="print"/>
          <a:srcRect l="3091" t="48233" r="11605" b="5414"/>
          <a:stretch>
            <a:fillRect/>
          </a:stretch>
        </p:blipFill>
        <p:spPr>
          <a:xfrm>
            <a:off x="323850" y="1700213"/>
            <a:ext cx="4032250" cy="30972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Immagine 9" descr="P cave e discariche piu grandepiano cave.jpg"/>
          <p:cNvPicPr>
            <a:picLocks noChangeAspect="1"/>
          </p:cNvPicPr>
          <p:nvPr/>
        </p:nvPicPr>
        <p:blipFill>
          <a:blip r:embed="rId5" cstate="print"/>
          <a:srcRect l="2967" t="49349" r="11707" b="5501"/>
          <a:stretch>
            <a:fillRect/>
          </a:stretch>
        </p:blipFill>
        <p:spPr>
          <a:xfrm>
            <a:off x="4716463" y="1700213"/>
            <a:ext cx="4140200" cy="30972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339" name="CasellaDiTesto 10"/>
          <p:cNvSpPr txBox="1">
            <a:spLocks noChangeArrowheads="1"/>
          </p:cNvSpPr>
          <p:nvPr/>
        </p:nvSpPr>
        <p:spPr bwMode="auto">
          <a:xfrm>
            <a:off x="323850" y="1268413"/>
            <a:ext cx="410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Uso del Suolo (1954) e DUSAF (2009)</a:t>
            </a:r>
          </a:p>
        </p:txBody>
      </p:sp>
      <p:sp>
        <p:nvSpPr>
          <p:cNvPr id="13340" name="CasellaDiTesto 11"/>
          <p:cNvSpPr txBox="1">
            <a:spLocks noChangeArrowheads="1"/>
          </p:cNvSpPr>
          <p:nvPr/>
        </p:nvSpPr>
        <p:spPr bwMode="auto">
          <a:xfrm>
            <a:off x="4932363" y="1268413"/>
            <a:ext cx="3887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Piano Cave (2004 e 2008)</a:t>
            </a:r>
          </a:p>
        </p:txBody>
      </p:sp>
      <p:sp>
        <p:nvSpPr>
          <p:cNvPr id="15" name="Ovale 14"/>
          <p:cNvSpPr/>
          <p:nvPr/>
        </p:nvSpPr>
        <p:spPr>
          <a:xfrm>
            <a:off x="8172450" y="4149725"/>
            <a:ext cx="6477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342" name="CasellaDiTesto 15"/>
          <p:cNvSpPr txBox="1">
            <a:spLocks noChangeArrowheads="1"/>
          </p:cNvSpPr>
          <p:nvPr/>
        </p:nvSpPr>
        <p:spPr bwMode="auto">
          <a:xfrm>
            <a:off x="6948488" y="5300663"/>
            <a:ext cx="1152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/>
              <a:t>0,7572 kmq</a:t>
            </a:r>
          </a:p>
        </p:txBody>
      </p:sp>
      <p:cxnSp>
        <p:nvCxnSpPr>
          <p:cNvPr id="18" name="Connettore 2 17"/>
          <p:cNvCxnSpPr>
            <a:stCxn id="15" idx="3"/>
          </p:cNvCxnSpPr>
          <p:nvPr/>
        </p:nvCxnSpPr>
        <p:spPr>
          <a:xfrm flipH="1">
            <a:off x="7812088" y="4702175"/>
            <a:ext cx="455612" cy="527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79388" y="260350"/>
          <a:ext cx="8569325" cy="504825"/>
        </p:xfrm>
        <a:graphic>
          <a:graphicData uri="http://schemas.openxmlformats.org/drawingml/2006/table">
            <a:tbl>
              <a:tblPr/>
              <a:tblGrid>
                <a:gridCol w="143454"/>
                <a:gridCol w="2687361"/>
                <a:gridCol w="612068"/>
                <a:gridCol w="612068"/>
                <a:gridCol w="449487"/>
                <a:gridCol w="1472788"/>
                <a:gridCol w="650322"/>
                <a:gridCol w="650322"/>
                <a:gridCol w="650322"/>
                <a:gridCol w="640758"/>
              </a:tblGrid>
              <a:tr h="23335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CAVE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DISCARICHE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50825" y="5516563"/>
          <a:ext cx="4032250" cy="381000"/>
        </p:xfrm>
        <a:graphic>
          <a:graphicData uri="http://schemas.openxmlformats.org/drawingml/2006/table">
            <a:tbl>
              <a:tblPr/>
              <a:tblGrid>
                <a:gridCol w="3045937"/>
                <a:gridCol w="402903"/>
                <a:gridCol w="5836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Aree previste dal piano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cave prov. di Brescia vigente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 cave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2009 –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Pianura Sostenibile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*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60" name="CasellaDiTesto 14"/>
          <p:cNvSpPr txBox="1">
            <a:spLocks noChangeArrowheads="1"/>
          </p:cNvSpPr>
          <p:nvPr/>
        </p:nvSpPr>
        <p:spPr bwMode="auto">
          <a:xfrm>
            <a:off x="179388" y="6381750"/>
            <a:ext cx="2303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/>
              <a:t>* Comune di Calcio escluso</a:t>
            </a:r>
          </a:p>
        </p:txBody>
      </p:sp>
      <p:sp>
        <p:nvSpPr>
          <p:cNvPr id="14361" name="CasellaDiTesto 10"/>
          <p:cNvSpPr txBox="1">
            <a:spLocks noChangeArrowheads="1"/>
          </p:cNvSpPr>
          <p:nvPr/>
        </p:nvSpPr>
        <p:spPr bwMode="auto">
          <a:xfrm>
            <a:off x="323850" y="1268413"/>
            <a:ext cx="410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Uso del Suolo (1954) e DUSAF (2009)</a:t>
            </a:r>
          </a:p>
        </p:txBody>
      </p:sp>
      <p:sp>
        <p:nvSpPr>
          <p:cNvPr id="14362" name="CasellaDiTesto 11"/>
          <p:cNvSpPr txBox="1">
            <a:spLocks noChangeArrowheads="1"/>
          </p:cNvSpPr>
          <p:nvPr/>
        </p:nvSpPr>
        <p:spPr bwMode="auto">
          <a:xfrm>
            <a:off x="4932363" y="1268413"/>
            <a:ext cx="3887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Piano Cave (2004 e 2008)</a:t>
            </a:r>
          </a:p>
        </p:txBody>
      </p:sp>
      <p:pic>
        <p:nvPicPr>
          <p:cNvPr id="16" name="Immagine 15" descr="P cave e discariche 54 2009 orzinuovi.jpg"/>
          <p:cNvPicPr>
            <a:picLocks noChangeAspect="1"/>
          </p:cNvPicPr>
          <p:nvPr/>
        </p:nvPicPr>
        <p:blipFill>
          <a:blip r:embed="rId4" cstate="print"/>
          <a:srcRect l="3266" t="54208" r="21604" b="1872"/>
          <a:stretch>
            <a:fillRect/>
          </a:stretch>
        </p:blipFill>
        <p:spPr>
          <a:xfrm>
            <a:off x="611188" y="1700213"/>
            <a:ext cx="3835400" cy="3168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Immagine 16" descr="P cave e discariche piano cave orzinuovi.jpg"/>
          <p:cNvPicPr>
            <a:picLocks noChangeAspect="1"/>
          </p:cNvPicPr>
          <p:nvPr/>
        </p:nvPicPr>
        <p:blipFill>
          <a:blip r:embed="rId5" cstate="print"/>
          <a:srcRect l="3206" t="53264" r="22070" b="2083"/>
          <a:stretch>
            <a:fillRect/>
          </a:stretch>
        </p:blipFill>
        <p:spPr>
          <a:xfrm>
            <a:off x="4787900" y="1700213"/>
            <a:ext cx="3752850" cy="3168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288" y="404813"/>
          <a:ext cx="8137525" cy="5681662"/>
        </p:xfrm>
        <a:graphic>
          <a:graphicData uri="http://schemas.openxmlformats.org/drawingml/2006/table">
            <a:tbl>
              <a:tblPr/>
              <a:tblGrid>
                <a:gridCol w="271840"/>
                <a:gridCol w="1445699"/>
                <a:gridCol w="537503"/>
                <a:gridCol w="593108"/>
                <a:gridCol w="583840"/>
                <a:gridCol w="583840"/>
                <a:gridCol w="463365"/>
                <a:gridCol w="1785501"/>
                <a:gridCol w="216235"/>
                <a:gridCol w="583840"/>
                <a:gridCol w="593108"/>
                <a:gridCol w="479025"/>
              </a:tblGrid>
              <a:tr h="25456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CONFRONTO TRA SUPERFICIE URBANIZZATA E SUPERFICIE DEL CENTRO ABITATO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Urbanizzato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(da DUSAF): tessuto residenziale (denso + continuo e mediamente denso + discontinuo + rado e nucleiforme + sparso) + insediamenti industriali, artigianali, commerciali.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7" gridSpan="4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abitato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(Nuovo Codice della Strada, 1992): "raggruppamento continuo, ancorché intervallato da strade, piazze, giardini o simili, costituito da non meno di venticinque fabbricati e da aree di uso pubblico con accessi veicolari o pedonali sulla strada."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96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61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5 comuni su 19 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 non conteggiati perché aventi dati parziali): urbanizzato &gt; centro abitato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618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2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251520" y="1196752"/>
          <a:ext cx="5832648" cy="379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250825" y="188913"/>
          <a:ext cx="8569325" cy="431800"/>
        </p:xfrm>
        <a:graphic>
          <a:graphicData uri="http://schemas.openxmlformats.org/drawingml/2006/table">
            <a:tbl>
              <a:tblPr/>
              <a:tblGrid>
                <a:gridCol w="303998"/>
                <a:gridCol w="2659985"/>
                <a:gridCol w="607997"/>
                <a:gridCol w="607997"/>
                <a:gridCol w="607997"/>
                <a:gridCol w="607997"/>
                <a:gridCol w="607997"/>
                <a:gridCol w="607997"/>
                <a:gridCol w="607997"/>
                <a:gridCol w="607997"/>
                <a:gridCol w="493997"/>
                <a:gridCol w="246998"/>
              </a:tblGrid>
              <a:tr h="206220">
                <a:tc gridSpan="12"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CONFRONTO REDDITO PROCAPITE E 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58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TIPI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URBANIZZAZIONE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250825" y="3933825"/>
          <a:ext cx="8353425" cy="182563"/>
        </p:xfrm>
        <a:graphic>
          <a:graphicData uri="http://schemas.openxmlformats.org/drawingml/2006/table">
            <a:tbl>
              <a:tblPr/>
              <a:tblGrid>
                <a:gridCol w="305130"/>
                <a:gridCol w="1449366"/>
                <a:gridCol w="610260"/>
                <a:gridCol w="610260"/>
                <a:gridCol w="610260"/>
                <a:gridCol w="610260"/>
                <a:gridCol w="610260"/>
                <a:gridCol w="610260"/>
                <a:gridCol w="610260"/>
                <a:gridCol w="610260"/>
                <a:gridCol w="610260"/>
                <a:gridCol w="610260"/>
                <a:gridCol w="495836"/>
              </a:tblGrid>
              <a:tr h="1739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POPOLAZIONE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pic>
        <p:nvPicPr>
          <p:cNvPr id="164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168775"/>
            <a:ext cx="46799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5508625" y="4508500"/>
          <a:ext cx="2438400" cy="16764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Nessun particolare legame di proporzionalità tra i due indicatori: la popolazione aumenta in maniera pressochè costante mentre la ricchezza procapite ha un andamento di crescita con ritmi diversi e variegati. Quindi ricchezza locale e aumento della popolazione non sono legati l'uno all'altro (nemmeno nella componente natale piuttosto che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migratora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afico 23"/>
          <p:cNvGraphicFramePr/>
          <p:nvPr/>
        </p:nvGraphicFramePr>
        <p:xfrm>
          <a:off x="467544" y="1052736"/>
          <a:ext cx="389572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asellaDiTesto 11"/>
          <p:cNvSpPr txBox="1"/>
          <p:nvPr/>
        </p:nvSpPr>
        <p:spPr>
          <a:xfrm>
            <a:off x="3173413" y="1404938"/>
            <a:ext cx="1000125" cy="200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/>
              <a:t>Palazzolo s/O</a:t>
            </a:r>
          </a:p>
        </p:txBody>
      </p:sp>
      <p:sp>
        <p:nvSpPr>
          <p:cNvPr id="26" name="CasellaDiTesto 16"/>
          <p:cNvSpPr txBox="1"/>
          <p:nvPr/>
        </p:nvSpPr>
        <p:spPr>
          <a:xfrm>
            <a:off x="2592388" y="1947863"/>
            <a:ext cx="676275" cy="209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/>
              <a:t>Travagliato</a:t>
            </a:r>
          </a:p>
        </p:txBody>
      </p:sp>
      <p:sp>
        <p:nvSpPr>
          <p:cNvPr id="27" name="CasellaDiTesto 17"/>
          <p:cNvSpPr txBox="1"/>
          <p:nvPr/>
        </p:nvSpPr>
        <p:spPr>
          <a:xfrm>
            <a:off x="3297238" y="1814513"/>
            <a:ext cx="1000125" cy="200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/>
              <a:t>Orzinuovi</a:t>
            </a:r>
          </a:p>
        </p:txBody>
      </p:sp>
      <p:graphicFrame>
        <p:nvGraphicFramePr>
          <p:cNvPr id="32" name="Grafico 31"/>
          <p:cNvGraphicFramePr/>
          <p:nvPr/>
        </p:nvGraphicFramePr>
        <p:xfrm>
          <a:off x="4572000" y="1124744"/>
          <a:ext cx="3857624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CasellaDiTesto 18"/>
          <p:cNvSpPr txBox="1"/>
          <p:nvPr/>
        </p:nvSpPr>
        <p:spPr>
          <a:xfrm>
            <a:off x="7239000" y="2125663"/>
            <a:ext cx="800100" cy="2079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/>
              <a:t>Palazzolo s/O</a:t>
            </a:r>
          </a:p>
        </p:txBody>
      </p:sp>
      <p:sp>
        <p:nvSpPr>
          <p:cNvPr id="34" name="CasellaDiTesto 19"/>
          <p:cNvSpPr txBox="1"/>
          <p:nvPr/>
        </p:nvSpPr>
        <p:spPr>
          <a:xfrm>
            <a:off x="6829425" y="2259013"/>
            <a:ext cx="676275" cy="209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/>
              <a:t>Travagliato</a:t>
            </a:r>
          </a:p>
        </p:txBody>
      </p:sp>
      <p:sp>
        <p:nvSpPr>
          <p:cNvPr id="35" name="CasellaDiTesto 20"/>
          <p:cNvSpPr txBox="1"/>
          <p:nvPr/>
        </p:nvSpPr>
        <p:spPr>
          <a:xfrm>
            <a:off x="7791450" y="2239963"/>
            <a:ext cx="676275" cy="209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/>
              <a:t>Flero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9388" y="0"/>
          <a:ext cx="8424862" cy="598488"/>
        </p:xfrm>
        <a:graphic>
          <a:graphicData uri="http://schemas.openxmlformats.org/drawingml/2006/table">
            <a:tbl>
              <a:tblPr/>
              <a:tblGrid>
                <a:gridCol w="298889"/>
                <a:gridCol w="2615278"/>
                <a:gridCol w="597778"/>
                <a:gridCol w="597778"/>
                <a:gridCol w="597778"/>
                <a:gridCol w="597778"/>
                <a:gridCol w="597778"/>
                <a:gridCol w="597778"/>
                <a:gridCol w="597778"/>
                <a:gridCol w="597778"/>
                <a:gridCol w="485694"/>
                <a:gridCol w="242847"/>
              </a:tblGrid>
              <a:tr h="29390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CONFRONTO REDDITO PROCAPITE E 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2155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SUPERFICIE AGRICOLA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UTILIZZABILE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Grafico 14"/>
          <p:cNvGraphicFramePr/>
          <p:nvPr/>
        </p:nvGraphicFramePr>
        <p:xfrm>
          <a:off x="1331640" y="3356992"/>
          <a:ext cx="4391025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5580063" y="1628775"/>
          <a:ext cx="2736850" cy="2160588"/>
        </p:xfrm>
        <a:graphic>
          <a:graphicData uri="http://schemas.openxmlformats.org/drawingml/2006/table">
            <a:tbl>
              <a:tblPr/>
              <a:tblGrid>
                <a:gridCol w="2736304"/>
              </a:tblGrid>
              <a:tr h="216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Nessuna correlazione tra la Superficie Agricola Utilizzabile ed il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reddito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procapite. Ciò sta a indicare che lo sviluppo del settore primario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dell‘ agricoltura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è legato a dinamiche territoriali che prescindono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dalla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ricchezza locale.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1259632" y="1052736"/>
          <a:ext cx="3600450" cy="220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765175"/>
            <a:ext cx="77501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850" y="3175000"/>
          <a:ext cx="8136904" cy="73152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4702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Dove c'è più ricchezza procapite sembra si producano più rifiuti, dovuti probabilmente al fatto che ci sono anche più attività e consumi. Questo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legame di proporzionalità diretta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sembra però essersi leggermente perso tra il 2005 e il 2010, dove compaiono comuni con reddito sopra la media ma produzione rifiuti sotto. Questo probabilmente è dovuta alla sensibilizzazione verso la popolazione attuata da buone pratiche (ex. Raccolta Differenziata "porta a porta").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916363"/>
            <a:ext cx="504031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23850" y="5949950"/>
          <a:ext cx="7056784" cy="731520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Positivo il fatto che a partire dagli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ultimi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anni (2007) la raccolta differenziata è andata aumentando in maniera più incisiva rispetto alla produzione di rifiuti (che anzi tende a diminuire), e in maniera indipendente dalla ricchezza economica locale. Questo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perché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legate prioritariamente ad una questione di cultura e sensibilizzazione della popolazione.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9388" y="115888"/>
          <a:ext cx="8424932" cy="576064"/>
        </p:xfrm>
        <a:graphic>
          <a:graphicData uri="http://schemas.openxmlformats.org/drawingml/2006/table">
            <a:tbl>
              <a:tblPr/>
              <a:tblGrid>
                <a:gridCol w="298889"/>
                <a:gridCol w="1419722"/>
                <a:gridCol w="597778"/>
                <a:gridCol w="597778"/>
                <a:gridCol w="597778"/>
                <a:gridCol w="597778"/>
                <a:gridCol w="597778"/>
                <a:gridCol w="597778"/>
                <a:gridCol w="597778"/>
                <a:gridCol w="597778"/>
                <a:gridCol w="597778"/>
                <a:gridCol w="597778"/>
                <a:gridCol w="485694"/>
                <a:gridCol w="242847"/>
              </a:tblGrid>
              <a:tr h="293909">
                <a:tc gridSpan="14"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CONFRONTO REDDITO PROCAPITE E 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2155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PRODUZIONE RIFIUTI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755650" y="188913"/>
          <a:ext cx="7704856" cy="28803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CONFRONTO TRA PRODUZIONE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RIFIUTI PROCAPITE E RACCOLTA DIFFERENZIATA PROCAPITE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afico 13"/>
          <p:cNvGraphicFramePr/>
          <p:nvPr/>
        </p:nvGraphicFramePr>
        <p:xfrm>
          <a:off x="323528" y="620688"/>
          <a:ext cx="41378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/>
          <p:cNvGraphicFramePr/>
          <p:nvPr/>
        </p:nvGraphicFramePr>
        <p:xfrm>
          <a:off x="4355976" y="548680"/>
          <a:ext cx="4181475" cy="277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468313" y="3357563"/>
          <a:ext cx="8208912" cy="936104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Come per i Comuni della Franciacorta, anche nella zona della pianura sta aumentando la sensibilità verso la raccolta differenziata. Tuttavia rispetto alla Franciacorta la produzione di rifiuti rimane pressochè costante invece che diminuire. 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Tale comportamento si può spiegare con il numero ridotto di comuni della Pianura che aderiscono a campagne di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raccolta differenziata porta a porta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(in Pianura 4 su 23 comuni contro i 10 su 17 di Franciacorta), che si era già notato induce una sensibilizzazione del cittadino verso a una minor produzione di rifiuti accanto ad una maggior attenzione alla raccolta differenziata.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afico 17"/>
          <p:cNvGraphicFramePr/>
          <p:nvPr/>
        </p:nvGraphicFramePr>
        <p:xfrm>
          <a:off x="755576" y="4365104"/>
          <a:ext cx="35283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afico 18"/>
          <p:cNvGraphicFramePr/>
          <p:nvPr/>
        </p:nvGraphicFramePr>
        <p:xfrm>
          <a:off x="4572000" y="4365104"/>
          <a:ext cx="35283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179512" y="1340768"/>
          <a:ext cx="44644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5" name="CasellaDiTesto 9"/>
          <p:cNvSpPr txBox="1">
            <a:spLocks noChangeArrowheads="1"/>
          </p:cNvSpPr>
          <p:nvPr/>
        </p:nvSpPr>
        <p:spPr bwMode="auto">
          <a:xfrm>
            <a:off x="827088" y="476250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POLITICHE ENERGETICHE: energia da fotovoltaico</a:t>
            </a:r>
          </a:p>
        </p:txBody>
      </p:sp>
      <p:graphicFrame>
        <p:nvGraphicFramePr>
          <p:cNvPr id="12" name="Grafico 11"/>
          <p:cNvGraphicFramePr/>
          <p:nvPr/>
        </p:nvGraphicFramePr>
        <p:xfrm>
          <a:off x="4644008" y="3356992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4572001" y="332656"/>
          <a:ext cx="4572000" cy="316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magine 7" descr="monitoraggio pianu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93725"/>
            <a:ext cx="59594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8" descr="monitoraggio pianura legenda.JPG"/>
          <p:cNvPicPr>
            <a:picLocks noChangeAspect="1"/>
          </p:cNvPicPr>
          <p:nvPr/>
        </p:nvPicPr>
        <p:blipFill>
          <a:blip r:embed="rId4" cstate="print"/>
          <a:srcRect r="70731"/>
          <a:stretch>
            <a:fillRect/>
          </a:stretch>
        </p:blipFill>
        <p:spPr bwMode="auto">
          <a:xfrm>
            <a:off x="6516688" y="836613"/>
            <a:ext cx="1574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magine 9" descr="monitoraggio pianura legenda.JPG"/>
          <p:cNvPicPr>
            <a:picLocks noChangeAspect="1"/>
          </p:cNvPicPr>
          <p:nvPr/>
        </p:nvPicPr>
        <p:blipFill>
          <a:blip r:embed="rId4" cstate="print"/>
          <a:srcRect l="28099" r="23732"/>
          <a:stretch>
            <a:fillRect/>
          </a:stretch>
        </p:blipFill>
        <p:spPr bwMode="auto">
          <a:xfrm>
            <a:off x="6551613" y="2060575"/>
            <a:ext cx="25923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magine 10" descr="monitoraggio pianura legenda.JPG"/>
          <p:cNvPicPr>
            <a:picLocks noChangeAspect="1"/>
          </p:cNvPicPr>
          <p:nvPr/>
        </p:nvPicPr>
        <p:blipFill>
          <a:blip r:embed="rId4" cstate="print"/>
          <a:srcRect l="76102"/>
          <a:stretch>
            <a:fillRect/>
          </a:stretch>
        </p:blipFill>
        <p:spPr bwMode="auto">
          <a:xfrm>
            <a:off x="6588125" y="3213100"/>
            <a:ext cx="1285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CasellaDiTesto 11"/>
          <p:cNvSpPr txBox="1">
            <a:spLocks noChangeArrowheads="1"/>
          </p:cNvSpPr>
          <p:nvPr/>
        </p:nvSpPr>
        <p:spPr bwMode="auto">
          <a:xfrm>
            <a:off x="395288" y="188913"/>
            <a:ext cx="720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MONITORAGGIO ARIA-TRAFFICO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co 7"/>
          <p:cNvGraphicFramePr/>
          <p:nvPr/>
        </p:nvGraphicFramePr>
        <p:xfrm>
          <a:off x="0" y="21316950"/>
          <a:ext cx="59721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CasellaDiTesto 9"/>
          <p:cNvSpPr txBox="1">
            <a:spLocks noChangeArrowheads="1"/>
          </p:cNvSpPr>
          <p:nvPr/>
        </p:nvSpPr>
        <p:spPr bwMode="auto">
          <a:xfrm>
            <a:off x="323850" y="333375"/>
            <a:ext cx="396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PEDIBUS</a:t>
            </a:r>
          </a:p>
        </p:txBody>
      </p:sp>
      <p:sp>
        <p:nvSpPr>
          <p:cNvPr id="21509" name="CasellaDiTesto 9"/>
          <p:cNvSpPr txBox="1">
            <a:spLocks noChangeArrowheads="1"/>
          </p:cNvSpPr>
          <p:nvPr/>
        </p:nvSpPr>
        <p:spPr bwMode="auto">
          <a:xfrm>
            <a:off x="250825" y="2565400"/>
            <a:ext cx="7850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LUNGHEZZA PISTA CICLABILE RISPETTO AL CENTRO ABITATO</a:t>
            </a:r>
          </a:p>
        </p:txBody>
      </p:sp>
      <p:graphicFrame>
        <p:nvGraphicFramePr>
          <p:cNvPr id="9" name="Chart 6"/>
          <p:cNvGraphicFramePr>
            <a:graphicFrameLocks/>
          </p:cNvGraphicFramePr>
          <p:nvPr/>
        </p:nvGraphicFramePr>
        <p:xfrm>
          <a:off x="1115616" y="2924944"/>
          <a:ext cx="704636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835150" y="908050"/>
          <a:ext cx="5400601" cy="1008112"/>
        </p:xfrm>
        <a:graphic>
          <a:graphicData uri="http://schemas.openxmlformats.org/drawingml/2006/table">
            <a:tbl>
              <a:tblPr/>
              <a:tblGrid>
                <a:gridCol w="1307856"/>
                <a:gridCol w="1353404"/>
                <a:gridCol w="1385937"/>
                <a:gridCol w="13534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48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Utenti TOTALI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Giorni  massimi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(Palazzolo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(Palazzolo)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 (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Quinzano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comuni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sellaDiTesto 11"/>
          <p:cNvSpPr txBox="1">
            <a:spLocks noChangeArrowheads="1"/>
          </p:cNvSpPr>
          <p:nvPr/>
        </p:nvSpPr>
        <p:spPr bwMode="auto">
          <a:xfrm>
            <a:off x="395288" y="188913"/>
            <a:ext cx="720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MONITORAGGIO TRAFFICO</a:t>
            </a:r>
          </a:p>
        </p:txBody>
      </p:sp>
      <p:pic>
        <p:nvPicPr>
          <p:cNvPr id="4100" name="Immagine 10" descr="report traffico2.jpg"/>
          <p:cNvPicPr>
            <a:picLocks noChangeAspect="1"/>
          </p:cNvPicPr>
          <p:nvPr/>
        </p:nvPicPr>
        <p:blipFill>
          <a:blip r:embed="rId3" cstate="print"/>
          <a:srcRect l="25278" r="47957" b="84650"/>
          <a:stretch>
            <a:fillRect/>
          </a:stretch>
        </p:blipFill>
        <p:spPr bwMode="auto">
          <a:xfrm>
            <a:off x="5651500" y="476250"/>
            <a:ext cx="21605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report traffico pianura principale.jpg"/>
          <p:cNvPicPr>
            <a:picLocks noChangeAspect="1"/>
          </p:cNvPicPr>
          <p:nvPr/>
        </p:nvPicPr>
        <p:blipFill>
          <a:blip r:embed="rId4" cstate="print"/>
          <a:srcRect l="3905" t="29000" r="3905" b="2751"/>
          <a:stretch>
            <a:fillRect/>
          </a:stretch>
        </p:blipFill>
        <p:spPr>
          <a:xfrm>
            <a:off x="250825" y="908050"/>
            <a:ext cx="5184775" cy="5435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02" name="Immagine 7" descr="report traffico pianura principale.jpg"/>
          <p:cNvPicPr>
            <a:picLocks noChangeAspect="1"/>
          </p:cNvPicPr>
          <p:nvPr/>
        </p:nvPicPr>
        <p:blipFill>
          <a:blip r:embed="rId4" cstate="print"/>
          <a:srcRect l="56146" r="3706" b="83200"/>
          <a:stretch>
            <a:fillRect/>
          </a:stretch>
        </p:blipFill>
        <p:spPr bwMode="auto">
          <a:xfrm>
            <a:off x="5580063" y="2276475"/>
            <a:ext cx="2673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>
          <a:xfrm>
            <a:off x="3635375" y="1268413"/>
            <a:ext cx="4318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572000" y="1700213"/>
            <a:ext cx="4318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203575" y="2133600"/>
            <a:ext cx="431800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619250" y="3573463"/>
            <a:ext cx="431800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700338" y="5661025"/>
            <a:ext cx="287337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23850" y="1484313"/>
            <a:ext cx="4318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867400" y="3284538"/>
            <a:ext cx="64928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10" name="CasellaDiTesto 19"/>
          <p:cNvSpPr txBox="1">
            <a:spLocks noChangeArrowheads="1"/>
          </p:cNvSpPr>
          <p:nvPr/>
        </p:nvSpPr>
        <p:spPr bwMode="auto">
          <a:xfrm>
            <a:off x="2484438" y="5876925"/>
            <a:ext cx="1008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Quinzano</a:t>
            </a:r>
          </a:p>
        </p:txBody>
      </p:sp>
      <p:sp>
        <p:nvSpPr>
          <p:cNvPr id="4111" name="CasellaDiTesto 20"/>
          <p:cNvSpPr txBox="1">
            <a:spLocks noChangeArrowheads="1"/>
          </p:cNvSpPr>
          <p:nvPr/>
        </p:nvSpPr>
        <p:spPr bwMode="auto">
          <a:xfrm>
            <a:off x="1116013" y="4005263"/>
            <a:ext cx="1008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Orzinuovi</a:t>
            </a:r>
          </a:p>
        </p:txBody>
      </p:sp>
      <p:sp>
        <p:nvSpPr>
          <p:cNvPr id="4112" name="CasellaDiTesto 22"/>
          <p:cNvSpPr txBox="1">
            <a:spLocks noChangeArrowheads="1"/>
          </p:cNvSpPr>
          <p:nvPr/>
        </p:nvSpPr>
        <p:spPr bwMode="auto">
          <a:xfrm>
            <a:off x="2916238" y="1412875"/>
            <a:ext cx="1008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Travagliato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27" descr="P residenziale VS industriale 1954.jpg"/>
          <p:cNvPicPr>
            <a:picLocks noChangeAspect="1"/>
          </p:cNvPicPr>
          <p:nvPr/>
        </p:nvPicPr>
        <p:blipFill>
          <a:blip r:embed="rId2" cstate="print"/>
          <a:srcRect t="23750" r="2869"/>
          <a:stretch>
            <a:fillRect/>
          </a:stretch>
        </p:blipFill>
        <p:spPr bwMode="auto">
          <a:xfrm>
            <a:off x="0" y="188913"/>
            <a:ext cx="601186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LogoPianuraSosteni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asellaDiTesto 29"/>
          <p:cNvSpPr txBox="1">
            <a:spLocks noChangeArrowheads="1"/>
          </p:cNvSpPr>
          <p:nvPr/>
        </p:nvSpPr>
        <p:spPr bwMode="auto">
          <a:xfrm>
            <a:off x="5759450" y="270827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55 anni</a:t>
            </a:r>
          </a:p>
        </p:txBody>
      </p:sp>
      <p:sp>
        <p:nvSpPr>
          <p:cNvPr id="5125" name="CasellaDiTesto 32"/>
          <p:cNvSpPr txBox="1">
            <a:spLocks noChangeArrowheads="1"/>
          </p:cNvSpPr>
          <p:nvPr/>
        </p:nvSpPr>
        <p:spPr bwMode="auto">
          <a:xfrm>
            <a:off x="1908175" y="0"/>
            <a:ext cx="237648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URBANIZZAZIONE DEL  SUOLO 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anno 1954</a:t>
            </a:r>
          </a:p>
        </p:txBody>
      </p:sp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0"/>
            <a:ext cx="36353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141663"/>
            <a:ext cx="35639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8" descr="P residenziale VS industriale 09.jpg"/>
          <p:cNvPicPr>
            <a:picLocks noChangeAspect="1"/>
          </p:cNvPicPr>
          <p:nvPr/>
        </p:nvPicPr>
        <p:blipFill>
          <a:blip r:embed="rId2" cstate="print"/>
          <a:srcRect t="23750" r="2869"/>
          <a:stretch>
            <a:fillRect/>
          </a:stretch>
        </p:blipFill>
        <p:spPr bwMode="auto">
          <a:xfrm>
            <a:off x="0" y="188913"/>
            <a:ext cx="601186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LogoPianuraSosteni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sellaDiTesto 29"/>
          <p:cNvSpPr txBox="1">
            <a:spLocks noChangeArrowheads="1"/>
          </p:cNvSpPr>
          <p:nvPr/>
        </p:nvSpPr>
        <p:spPr bwMode="auto">
          <a:xfrm>
            <a:off x="5759450" y="270827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55 anni</a:t>
            </a:r>
          </a:p>
        </p:txBody>
      </p:sp>
      <p:sp>
        <p:nvSpPr>
          <p:cNvPr id="6149" name="CasellaDiTesto 32"/>
          <p:cNvSpPr txBox="1">
            <a:spLocks noChangeArrowheads="1"/>
          </p:cNvSpPr>
          <p:nvPr/>
        </p:nvSpPr>
        <p:spPr bwMode="auto">
          <a:xfrm>
            <a:off x="1908175" y="0"/>
            <a:ext cx="237648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URBANIZZAZIONE DEL  SUOLO 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anno 1954</a:t>
            </a:r>
          </a:p>
        </p:txBody>
      </p:sp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0"/>
            <a:ext cx="36353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141663"/>
            <a:ext cx="35639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9"/>
          <p:cNvSpPr txBox="1">
            <a:spLocks noChangeArrowheads="1"/>
          </p:cNvSpPr>
          <p:nvPr/>
        </p:nvSpPr>
        <p:spPr bwMode="auto">
          <a:xfrm>
            <a:off x="2268538" y="188913"/>
            <a:ext cx="439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10 anni  (1999 – 2009) </a:t>
            </a:r>
          </a:p>
        </p:txBody>
      </p:sp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49275"/>
            <a:ext cx="3557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860800"/>
            <a:ext cx="36687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sellaDiTesto 9"/>
          <p:cNvSpPr txBox="1">
            <a:spLocks noChangeArrowheads="1"/>
          </p:cNvSpPr>
          <p:nvPr/>
        </p:nvSpPr>
        <p:spPr bwMode="auto">
          <a:xfrm>
            <a:off x="2484438" y="3500438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2 anni  (2007 -2009)</a:t>
            </a:r>
          </a:p>
        </p:txBody>
      </p:sp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396081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05263"/>
            <a:ext cx="4060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LogoPianuraSostenib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21163"/>
            <a:ext cx="3424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0" y="0"/>
            <a:ext cx="464343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196" name="Picture 7" descr="LogoPianuraSosteni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asellaDiTesto 7"/>
          <p:cNvSpPr txBox="1">
            <a:spLocks noChangeArrowheads="1"/>
          </p:cNvSpPr>
          <p:nvPr/>
        </p:nvSpPr>
        <p:spPr bwMode="auto">
          <a:xfrm>
            <a:off x="4751388" y="0"/>
            <a:ext cx="439261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SUPERFICIE BOSCATA E ARBUSTIVA</a:t>
            </a:r>
            <a:br>
              <a:rPr lang="it-IT" b="1">
                <a:latin typeface="Calibri" pitchFamily="34" charset="0"/>
              </a:rPr>
            </a:br>
            <a:r>
              <a:rPr lang="it-IT" b="1">
                <a:latin typeface="Calibri" pitchFamily="34" charset="0"/>
              </a:rPr>
              <a:t> e urbanizzato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00213"/>
            <a:ext cx="34925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CasellaDiTesto 13"/>
          <p:cNvSpPr txBox="1">
            <a:spLocks noChangeArrowheads="1"/>
          </p:cNvSpPr>
          <p:nvPr/>
        </p:nvSpPr>
        <p:spPr bwMode="auto">
          <a:xfrm>
            <a:off x="5292725" y="393382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55 anni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5508625" y="692150"/>
          <a:ext cx="2730500" cy="892175"/>
        </p:xfrm>
        <a:graphic>
          <a:graphicData uri="http://schemas.openxmlformats.org/drawingml/2006/table">
            <a:tbl>
              <a:tblPr/>
              <a:tblGrid>
                <a:gridCol w="735135"/>
                <a:gridCol w="773323"/>
                <a:gridCol w="611021"/>
                <a:gridCol w="611021"/>
              </a:tblGrid>
              <a:tr h="457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Percentuale sup. boschi e arbusti rispetto alla superficie totale Pianura Sostenibile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</a:tr>
            </a:tbl>
          </a:graphicData>
        </a:graphic>
      </p:graphicFrame>
      <p:sp>
        <p:nvSpPr>
          <p:cNvPr id="8210" name="CasellaDiTesto 13"/>
          <p:cNvSpPr txBox="1">
            <a:spLocks noChangeArrowheads="1"/>
          </p:cNvSpPr>
          <p:nvPr/>
        </p:nvSpPr>
        <p:spPr bwMode="auto">
          <a:xfrm>
            <a:off x="2484438" y="5805488"/>
            <a:ext cx="898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(1954)</a:t>
            </a:r>
          </a:p>
        </p:txBody>
      </p:sp>
      <p:sp>
        <p:nvSpPr>
          <p:cNvPr id="8211" name="CasellaDiTesto 19"/>
          <p:cNvSpPr txBox="1">
            <a:spLocks noChangeArrowheads="1"/>
          </p:cNvSpPr>
          <p:nvPr/>
        </p:nvSpPr>
        <p:spPr bwMode="auto">
          <a:xfrm>
            <a:off x="827088" y="530066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(1954)</a:t>
            </a:r>
          </a:p>
        </p:txBody>
      </p:sp>
      <p:pic>
        <p:nvPicPr>
          <p:cNvPr id="22" name="Immagine 21" descr="P boschi e arbusti monte netto 54.jpg"/>
          <p:cNvPicPr>
            <a:picLocks noChangeAspect="1"/>
          </p:cNvPicPr>
          <p:nvPr/>
        </p:nvPicPr>
        <p:blipFill>
          <a:blip r:embed="rId5" cstate="print"/>
          <a:srcRect l="1431" t="22449" r="1003" b="20202"/>
          <a:stretch>
            <a:fillRect/>
          </a:stretch>
        </p:blipFill>
        <p:spPr>
          <a:xfrm>
            <a:off x="611188" y="404813"/>
            <a:ext cx="3744912" cy="310991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3" name="Immagine 22" descr="P boschi r arbusti monte netto 2009.jpg"/>
          <p:cNvPicPr>
            <a:picLocks noChangeAspect="1"/>
          </p:cNvPicPr>
          <p:nvPr/>
        </p:nvPicPr>
        <p:blipFill>
          <a:blip r:embed="rId6" cstate="print"/>
          <a:srcRect l="698" t="21650" r="1734" b="20601"/>
          <a:stretch>
            <a:fillRect/>
          </a:stretch>
        </p:blipFill>
        <p:spPr>
          <a:xfrm>
            <a:off x="611188" y="3573463"/>
            <a:ext cx="3744912" cy="313213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214" name="CasellaDiTesto 23"/>
          <p:cNvSpPr txBox="1">
            <a:spLocks noChangeArrowheads="1"/>
          </p:cNvSpPr>
          <p:nvPr/>
        </p:nvSpPr>
        <p:spPr bwMode="auto">
          <a:xfrm>
            <a:off x="3348038" y="3141663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(1954)</a:t>
            </a:r>
          </a:p>
        </p:txBody>
      </p:sp>
      <p:sp>
        <p:nvSpPr>
          <p:cNvPr id="8215" name="CasellaDiTesto 24"/>
          <p:cNvSpPr txBox="1">
            <a:spLocks noChangeArrowheads="1"/>
          </p:cNvSpPr>
          <p:nvPr/>
        </p:nvSpPr>
        <p:spPr bwMode="auto">
          <a:xfrm>
            <a:off x="3419475" y="6308725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(2009)</a:t>
            </a:r>
          </a:p>
        </p:txBody>
      </p:sp>
      <p:sp>
        <p:nvSpPr>
          <p:cNvPr id="8216" name="CasellaDiTesto 25"/>
          <p:cNvSpPr txBox="1">
            <a:spLocks noChangeArrowheads="1"/>
          </p:cNvSpPr>
          <p:nvPr/>
        </p:nvSpPr>
        <p:spPr bwMode="auto">
          <a:xfrm>
            <a:off x="539750" y="0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Es. Zona Monte Netto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464343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9219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llaDiTesto 18"/>
          <p:cNvSpPr txBox="1">
            <a:spLocks noChangeArrowheads="1"/>
          </p:cNvSpPr>
          <p:nvPr/>
        </p:nvSpPr>
        <p:spPr bwMode="auto">
          <a:xfrm>
            <a:off x="2987675" y="616585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(2009)</a:t>
            </a:r>
          </a:p>
        </p:txBody>
      </p:sp>
      <p:pic>
        <p:nvPicPr>
          <p:cNvPr id="15" name="Immagine 14" descr="P boschi e arbusti oglio 54.jpg"/>
          <p:cNvPicPr>
            <a:picLocks noChangeAspect="1"/>
          </p:cNvPicPr>
          <p:nvPr/>
        </p:nvPicPr>
        <p:blipFill>
          <a:blip r:embed="rId3" cstate="print"/>
          <a:srcRect l="14390" t="21650" r="32948" b="1050"/>
          <a:stretch>
            <a:fillRect/>
          </a:stretch>
        </p:blipFill>
        <p:spPr>
          <a:xfrm>
            <a:off x="0" y="0"/>
            <a:ext cx="2555875" cy="5300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9222" name="CasellaDiTesto 15"/>
          <p:cNvSpPr txBox="1">
            <a:spLocks noChangeArrowheads="1"/>
          </p:cNvSpPr>
          <p:nvPr/>
        </p:nvSpPr>
        <p:spPr bwMode="auto">
          <a:xfrm>
            <a:off x="0" y="6308725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Es. Zona fiume Oglio</a:t>
            </a:r>
          </a:p>
        </p:txBody>
      </p:sp>
      <p:pic>
        <p:nvPicPr>
          <p:cNvPr id="18" name="Immagine 17" descr="P boschi r arbusti oglio 2009.jpg"/>
          <p:cNvPicPr>
            <a:picLocks noChangeAspect="1"/>
          </p:cNvPicPr>
          <p:nvPr/>
        </p:nvPicPr>
        <p:blipFill>
          <a:blip r:embed="rId4" cstate="print"/>
          <a:srcRect l="14837" t="21650" r="36200" b="1701"/>
          <a:stretch>
            <a:fillRect/>
          </a:stretch>
        </p:blipFill>
        <p:spPr>
          <a:xfrm>
            <a:off x="2124075" y="908050"/>
            <a:ext cx="2376488" cy="52578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224" name="CasellaDiTesto 19"/>
          <p:cNvSpPr txBox="1">
            <a:spLocks noChangeArrowheads="1"/>
          </p:cNvSpPr>
          <p:nvPr/>
        </p:nvSpPr>
        <p:spPr bwMode="auto">
          <a:xfrm>
            <a:off x="827088" y="530066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(1954)</a:t>
            </a:r>
          </a:p>
        </p:txBody>
      </p:sp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221163"/>
            <a:ext cx="3424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CasellaDiTesto 7"/>
          <p:cNvSpPr txBox="1">
            <a:spLocks noChangeArrowheads="1"/>
          </p:cNvSpPr>
          <p:nvPr/>
        </p:nvSpPr>
        <p:spPr bwMode="auto">
          <a:xfrm>
            <a:off x="4751388" y="0"/>
            <a:ext cx="439261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SUPERFICIE BOSCATA E ARBUSTIVA</a:t>
            </a:r>
            <a:br>
              <a:rPr lang="it-IT" b="1">
                <a:latin typeface="Calibri" pitchFamily="34" charset="0"/>
              </a:rPr>
            </a:br>
            <a:r>
              <a:rPr lang="it-IT" b="1">
                <a:latin typeface="Calibri" pitchFamily="34" charset="0"/>
              </a:rPr>
              <a:t> e urbanizzato</a:t>
            </a:r>
          </a:p>
        </p:txBody>
      </p:sp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1700213"/>
            <a:ext cx="34925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CasellaDiTesto 13"/>
          <p:cNvSpPr txBox="1">
            <a:spLocks noChangeArrowheads="1"/>
          </p:cNvSpPr>
          <p:nvPr/>
        </p:nvSpPr>
        <p:spPr bwMode="auto">
          <a:xfrm>
            <a:off x="5292725" y="393382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55 anni</a:t>
            </a: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5508625" y="692150"/>
          <a:ext cx="2730500" cy="892175"/>
        </p:xfrm>
        <a:graphic>
          <a:graphicData uri="http://schemas.openxmlformats.org/drawingml/2006/table">
            <a:tbl>
              <a:tblPr/>
              <a:tblGrid>
                <a:gridCol w="735135"/>
                <a:gridCol w="773323"/>
                <a:gridCol w="611021"/>
                <a:gridCol w="611021"/>
              </a:tblGrid>
              <a:tr h="457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Percentuale sup. boschi e arbusti rispetto alla superficie totale Pianura Sostenibile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LogoPianura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092825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magine 9" descr="P sup agricola 54_09.jpg"/>
          <p:cNvPicPr>
            <a:picLocks noChangeAspect="1"/>
          </p:cNvPicPr>
          <p:nvPr/>
        </p:nvPicPr>
        <p:blipFill>
          <a:blip r:embed="rId3" cstate="print"/>
          <a:srcRect l="5183" t="10101" r="2826" b="2751"/>
          <a:stretch>
            <a:fillRect/>
          </a:stretch>
        </p:blipFill>
        <p:spPr bwMode="auto">
          <a:xfrm>
            <a:off x="0" y="0"/>
            <a:ext cx="512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5580063" y="260350"/>
          <a:ext cx="3225800" cy="515938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348962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Percentuale sup. agricola rispetto al territorio di Pianura Sostenibile (Calcio escluso)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D5F"/>
                    </a:solidFill>
                  </a:tcPr>
                </a:tc>
              </a:tr>
              <a:tr h="1550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D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D5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afico 20"/>
          <p:cNvGraphicFramePr/>
          <p:nvPr/>
        </p:nvGraphicFramePr>
        <p:xfrm>
          <a:off x="5148064" y="3861048"/>
          <a:ext cx="37719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56" name="CasellaDiTesto 13"/>
          <p:cNvSpPr txBox="1">
            <a:spLocks noChangeArrowheads="1"/>
          </p:cNvSpPr>
          <p:nvPr/>
        </p:nvSpPr>
        <p:spPr bwMode="auto">
          <a:xfrm>
            <a:off x="5508625" y="342900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… in un intervallo di 55 anni</a:t>
            </a:r>
          </a:p>
        </p:txBody>
      </p:sp>
      <p:sp>
        <p:nvSpPr>
          <p:cNvPr id="10257" name="CasellaDiTesto 11"/>
          <p:cNvSpPr txBox="1">
            <a:spLocks noChangeArrowheads="1"/>
          </p:cNvSpPr>
          <p:nvPr/>
        </p:nvSpPr>
        <p:spPr bwMode="auto">
          <a:xfrm>
            <a:off x="2268538" y="1889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SUPERFICIE AGRICOLA </a:t>
            </a:r>
            <a:br>
              <a:rPr lang="it-IT" b="1">
                <a:latin typeface="Calibri" pitchFamily="34" charset="0"/>
              </a:rPr>
            </a:br>
            <a:r>
              <a:rPr lang="it-IT" b="1">
                <a:latin typeface="Calibri" pitchFamily="34" charset="0"/>
              </a:rPr>
              <a:t>e urbanizzato</a:t>
            </a:r>
            <a:endParaRPr lang="it-IT" sz="800">
              <a:latin typeface="Calibri" pitchFamily="34" charset="0"/>
            </a:endParaRPr>
          </a:p>
        </p:txBody>
      </p:sp>
      <p:graphicFrame>
        <p:nvGraphicFramePr>
          <p:cNvPr id="25" name="Grafico 24"/>
          <p:cNvGraphicFramePr/>
          <p:nvPr/>
        </p:nvGraphicFramePr>
        <p:xfrm>
          <a:off x="5220072" y="908720"/>
          <a:ext cx="39239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sellaDiTesto 4"/>
          <p:cNvSpPr txBox="1"/>
          <p:nvPr/>
        </p:nvSpPr>
        <p:spPr>
          <a:xfrm>
            <a:off x="6451600" y="1460500"/>
            <a:ext cx="901700" cy="1762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>
                <a:solidFill>
                  <a:sysClr val="windowText" lastClr="000000"/>
                </a:solidFill>
              </a:rPr>
              <a:t>Orzinuovi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1129</Words>
  <Application>Microsoft Office PowerPoint</Application>
  <PresentationFormat>Presentazione su schermo (4:3)</PresentationFormat>
  <Paragraphs>282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Futura Md BT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capd2</dc:creator>
  <cp:lastModifiedBy>capd2</cp:lastModifiedBy>
  <cp:revision>145</cp:revision>
  <dcterms:created xsi:type="dcterms:W3CDTF">2012-11-14T09:36:20Z</dcterms:created>
  <dcterms:modified xsi:type="dcterms:W3CDTF">2013-01-14T14:13:13Z</dcterms:modified>
</cp:coreProperties>
</file>